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560" r:id="rId3"/>
    <p:sldId id="595" r:id="rId4"/>
    <p:sldId id="564" r:id="rId5"/>
    <p:sldId id="508" r:id="rId6"/>
    <p:sldId id="268" r:id="rId7"/>
    <p:sldId id="619" r:id="rId8"/>
    <p:sldId id="620" r:id="rId9"/>
    <p:sldId id="621" r:id="rId10"/>
    <p:sldId id="622" r:id="rId11"/>
    <p:sldId id="623" r:id="rId12"/>
    <p:sldId id="624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B9ED"/>
    <a:srgbClr val="ACD2ED"/>
    <a:srgbClr val="BEDFFF"/>
    <a:srgbClr val="6CC4ED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36" autoAdjust="0"/>
    <p:restoredTop sz="94581" autoAdjust="0"/>
  </p:normalViewPr>
  <p:slideViewPr>
    <p:cSldViewPr snapToGrid="0" snapToObjects="1">
      <p:cViewPr varScale="1">
        <p:scale>
          <a:sx n="68" d="100"/>
          <a:sy n="68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76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F2C23-ED95-FB49-9B10-4ECAE8383BE9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21C78-113B-C745-9892-F5C6D3292F29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9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21C78-113B-C745-9892-F5C6D3292F2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31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Tutti: 370.000; </a:t>
            </a:r>
            <a:r>
              <a:rPr lang="it-IT" dirty="0" err="1"/>
              <a:t>Colorettali</a:t>
            </a:r>
            <a:r>
              <a:rPr lang="it-IT" dirty="0"/>
              <a:t>:</a:t>
            </a:r>
            <a:r>
              <a:rPr lang="it-IT" baseline="0" dirty="0"/>
              <a:t> 53.000; Mammella: 51.000; Polmone: 41.800; Prostata: 34.800; Cervice: 2.300; </a:t>
            </a:r>
          </a:p>
          <a:p>
            <a:r>
              <a:rPr lang="it-IT" baseline="0" dirty="0"/>
              <a:t>Ca cervice: 24 Romania; 4 Italia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21C78-113B-C745-9892-F5C6D3292F29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79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800" dirty="0"/>
              <a:t>In contrapposizione </a:t>
            </a:r>
            <a:r>
              <a:rPr lang="it-IT" sz="1800" baseline="0" dirty="0"/>
              <a:t>allo screening opportunistico</a:t>
            </a:r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21C78-113B-C745-9892-F5C6D3292F2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363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72258D1-E513-FB48-82C1-75A53B69054E}" type="slidenum">
              <a:rPr lang="it-IT" sz="1200">
                <a:latin typeface="Calibri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sz="1200">
              <a:latin typeface="Calibri" charset="0"/>
            </a:endParaRPr>
          </a:p>
        </p:txBody>
      </p:sp>
      <p:sp>
        <p:nvSpPr>
          <p:cNvPr id="19660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4213"/>
            <a:ext cx="4578350" cy="34337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9661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2813" y="4343400"/>
            <a:ext cx="5030787" cy="4116388"/>
          </a:xfr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95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8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73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7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5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1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7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1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3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78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76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0A945-6417-634C-9D0B-F338B51C49F7}" type="datetimeFigureOut">
              <a:rPr lang="it-IT" smtClean="0"/>
              <a:pPr/>
              <a:t>06/03/2018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DC631-274E-484C-B5B2-21D56B55BD1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3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/>
          <p:cNvSpPr txBox="1">
            <a:spLocks noChangeArrowheads="1"/>
          </p:cNvSpPr>
          <p:nvPr/>
        </p:nvSpPr>
        <p:spPr bwMode="auto">
          <a:xfrm>
            <a:off x="216366" y="2217437"/>
            <a:ext cx="8737424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  <a:latin typeface="Tahoma" charset="0"/>
              </a:rPr>
              <a:t>Introduzione allo screening dei tumori</a:t>
            </a:r>
          </a:p>
          <a:p>
            <a:pPr algn="ctr">
              <a:spcBef>
                <a:spcPct val="50000"/>
              </a:spcBef>
            </a:pPr>
            <a:r>
              <a:rPr lang="it-IT" sz="2400" b="1" i="1" dirty="0">
                <a:solidFill>
                  <a:schemeClr val="accent1"/>
                </a:solidFill>
                <a:latin typeface="Tahoma" charset="0"/>
              </a:rPr>
              <a:t>una risorsa di salute, un diritto, una scelta consapevole</a:t>
            </a:r>
          </a:p>
          <a:p>
            <a:pPr algn="ctr">
              <a:spcBef>
                <a:spcPct val="50000"/>
              </a:spcBef>
            </a:pPr>
            <a:r>
              <a:rPr lang="it-IT" sz="2800" b="1" dirty="0">
                <a:solidFill>
                  <a:srgbClr val="FF9900"/>
                </a:solidFill>
                <a:latin typeface="Tahoma" charset="0"/>
              </a:rPr>
              <a:t>(parte 1</a:t>
            </a:r>
            <a:r>
              <a:rPr lang="it-IT" sz="2800" b="1" baseline="30000" dirty="0">
                <a:solidFill>
                  <a:srgbClr val="FF9900"/>
                </a:solidFill>
                <a:latin typeface="Tahoma" charset="0"/>
              </a:rPr>
              <a:t>°</a:t>
            </a:r>
            <a:r>
              <a:rPr lang="it-IT" sz="2800" b="1" dirty="0">
                <a:solidFill>
                  <a:srgbClr val="FF9900"/>
                </a:solidFill>
                <a:latin typeface="Tahoma" charset="0"/>
              </a:rPr>
              <a:t>)</a:t>
            </a:r>
          </a:p>
          <a:p>
            <a:pPr algn="ctr">
              <a:spcBef>
                <a:spcPct val="50000"/>
              </a:spcBef>
            </a:pPr>
            <a:endParaRPr lang="it-IT" sz="2800" b="1" dirty="0">
              <a:solidFill>
                <a:srgbClr val="FF9900"/>
              </a:solidFill>
              <a:latin typeface="Tahoma" charset="0"/>
            </a:endParaRPr>
          </a:p>
          <a:p>
            <a:pPr algn="ctr">
              <a:spcBef>
                <a:spcPct val="50000"/>
              </a:spcBef>
            </a:pPr>
            <a:r>
              <a:rPr lang="it-IT" b="1" i="1" dirty="0">
                <a:solidFill>
                  <a:schemeClr val="accent2"/>
                </a:solidFill>
              </a:rPr>
              <a:t>																	 </a:t>
            </a:r>
            <a:r>
              <a:rPr lang="it-IT" sz="2400" b="1" i="1" dirty="0">
                <a:solidFill>
                  <a:schemeClr val="accent2"/>
                </a:solidFill>
                <a:latin typeface="Tahoma" charset="0"/>
              </a:rPr>
              <a:t>Luigi Bisanti</a:t>
            </a:r>
            <a:endParaRPr lang="it-IT" dirty="0">
              <a:latin typeface="Tahoma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5868" y="6462893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36775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63781" y="268205"/>
            <a:ext cx="5569124" cy="668147"/>
          </a:xfrm>
        </p:spPr>
        <p:txBody>
          <a:bodyPr>
            <a:normAutofit fontScale="90000"/>
          </a:bodyPr>
          <a:lstStyle/>
          <a:p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Effetto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dello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  <a:t> screening </a:t>
            </a:r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sull’incidenza</a:t>
            </a:r>
            <a:b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</a:br>
            <a: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  <a:t>del </a:t>
            </a:r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cancro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della</a:t>
            </a:r>
            <a:r>
              <a:rPr lang="en-US" sz="2400" b="1" dirty="0">
                <a:solidFill>
                  <a:schemeClr val="accent2"/>
                </a:solidFill>
                <a:latin typeface="+mn-lt"/>
                <a:cs typeface="Times New Roman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+mn-lt"/>
                <a:cs typeface="Times New Roman"/>
              </a:rPr>
              <a:t>mammella</a:t>
            </a:r>
            <a:endParaRPr lang="en-US" sz="2400" b="1" dirty="0">
              <a:solidFill>
                <a:schemeClr val="accent2"/>
              </a:solidFill>
              <a:latin typeface="+mn-lt"/>
              <a:cs typeface="Times New Roman"/>
            </a:endParaRPr>
          </a:p>
        </p:txBody>
      </p:sp>
      <p:pic>
        <p:nvPicPr>
          <p:cNvPr id="1536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1470233"/>
            <a:ext cx="560705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90141" y="1165433"/>
            <a:ext cx="438785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Boer R et al, The Lancet 1994</a:t>
            </a:r>
          </a:p>
        </p:txBody>
      </p:sp>
      <p:sp>
        <p:nvSpPr>
          <p:cNvPr id="4" name="Rettangolo 3"/>
          <p:cNvSpPr/>
          <p:nvPr/>
        </p:nvSpPr>
        <p:spPr>
          <a:xfrm>
            <a:off x="3036826" y="1688123"/>
            <a:ext cx="2524114" cy="2524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rgbClr val="FF0000"/>
                </a:solidFill>
              </a:rPr>
              <a:t>S</a:t>
            </a:r>
            <a:r>
              <a:rPr lang="it-IT" b="1" dirty="0">
                <a:solidFill>
                  <a:srgbClr val="FF0000"/>
                </a:solidFill>
              </a:rPr>
              <a:t> C </a:t>
            </a:r>
            <a:r>
              <a:rPr lang="it-IT" b="1" dirty="0" err="1">
                <a:solidFill>
                  <a:srgbClr val="FF0000"/>
                </a:solidFill>
              </a:rPr>
              <a:t>R</a:t>
            </a:r>
            <a:r>
              <a:rPr lang="it-IT" b="1" dirty="0">
                <a:solidFill>
                  <a:srgbClr val="FF0000"/>
                </a:solidFill>
              </a:rPr>
              <a:t> E E </a:t>
            </a:r>
            <a:r>
              <a:rPr lang="it-IT" b="1" dirty="0" err="1">
                <a:solidFill>
                  <a:srgbClr val="FF0000"/>
                </a:solidFill>
              </a:rPr>
              <a:t>N</a:t>
            </a:r>
            <a:r>
              <a:rPr lang="it-IT" b="1" dirty="0">
                <a:solidFill>
                  <a:srgbClr val="FF0000"/>
                </a:solidFill>
              </a:rPr>
              <a:t> I </a:t>
            </a:r>
            <a:r>
              <a:rPr lang="it-IT" b="1" dirty="0" err="1">
                <a:solidFill>
                  <a:srgbClr val="FF0000"/>
                </a:solidFill>
              </a:rPr>
              <a:t>N</a:t>
            </a:r>
            <a:r>
              <a:rPr lang="it-IT" b="1" dirty="0">
                <a:solidFill>
                  <a:srgbClr val="FF0000"/>
                </a:solidFill>
              </a:rPr>
              <a:t> G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3928154" y="3100154"/>
            <a:ext cx="0" cy="1341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080554" y="2989711"/>
            <a:ext cx="0" cy="18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4232954" y="2978978"/>
            <a:ext cx="0" cy="1685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369283" y="2934495"/>
            <a:ext cx="0" cy="18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621693" y="2786856"/>
            <a:ext cx="0" cy="2659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4745370" y="2673590"/>
            <a:ext cx="0" cy="3053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>
            <a:off x="4874106" y="2673590"/>
            <a:ext cx="0" cy="260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490131" y="2873919"/>
            <a:ext cx="0" cy="189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5052110" y="2597238"/>
            <a:ext cx="0" cy="26090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5178906" y="2405970"/>
            <a:ext cx="0" cy="321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>
            <a:off x="5330420" y="2204525"/>
            <a:ext cx="0" cy="3927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5483706" y="2145065"/>
            <a:ext cx="0" cy="3161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3719357" y="3126335"/>
            <a:ext cx="0" cy="1962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3572018" y="3102671"/>
            <a:ext cx="0" cy="2278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226462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 </a:t>
            </a:r>
          </a:p>
        </p:txBody>
      </p:sp>
      <p:pic>
        <p:nvPicPr>
          <p:cNvPr id="141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17638"/>
            <a:ext cx="9144000" cy="4608513"/>
          </a:xfrm>
          <a:noFill/>
          <a:ln/>
        </p:spPr>
      </p:pic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908050"/>
            <a:ext cx="314007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131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8208962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187044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2394" y="765178"/>
            <a:ext cx="3841387" cy="473306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C0504D"/>
                </a:solidFill>
                <a:latin typeface="+mn-lt"/>
              </a:rPr>
              <a:t>Cos’è la </a:t>
            </a:r>
            <a:r>
              <a:rPr lang="it-IT" sz="2800" b="1" dirty="0" err="1">
                <a:solidFill>
                  <a:srgbClr val="C0504D"/>
                </a:solidFill>
                <a:latin typeface="+mn-lt"/>
              </a:rPr>
              <a:t>sovradiagnosi</a:t>
            </a:r>
            <a:r>
              <a:rPr lang="it-IT" sz="2800" b="1" dirty="0">
                <a:solidFill>
                  <a:srgbClr val="C0504D"/>
                </a:solidFill>
                <a:latin typeface="+mn-lt"/>
              </a:rPr>
              <a:t>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68452"/>
            <a:ext cx="7772400" cy="2649306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la diagnosi di cancri (e di lesioni </a:t>
            </a:r>
            <a:r>
              <a:rPr lang="it-IT" sz="2000" b="1" dirty="0" err="1">
                <a:solidFill>
                  <a:schemeClr val="accent1"/>
                </a:solidFill>
              </a:rPr>
              <a:t>pre</a:t>
            </a:r>
            <a:r>
              <a:rPr lang="it-IT" sz="2000" b="1" dirty="0">
                <a:solidFill>
                  <a:schemeClr val="accent1"/>
                </a:solidFill>
              </a:rPr>
              <a:t>-cancerose) che non si sarebbero mai manifestati nel corso della vita se non fossero stati trovati dallo screening</a:t>
            </a:r>
          </a:p>
          <a:p>
            <a:pPr marL="0" indent="0">
              <a:lnSpc>
                <a:spcPct val="140000"/>
              </a:lnSpc>
              <a:buNone/>
            </a:pPr>
            <a:endParaRPr lang="it-IT" sz="800" b="1" dirty="0">
              <a:solidFill>
                <a:schemeClr val="accent1"/>
              </a:solidFill>
            </a:endParaRPr>
          </a:p>
          <a:p>
            <a:pPr>
              <a:lnSpc>
                <a:spcPct val="14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la </a:t>
            </a:r>
            <a:r>
              <a:rPr lang="it-IT" sz="2000" b="1" dirty="0" err="1">
                <a:solidFill>
                  <a:schemeClr val="accent1"/>
                </a:solidFill>
              </a:rPr>
              <a:t>sovradiagnosi</a:t>
            </a:r>
            <a:r>
              <a:rPr lang="it-IT" sz="2000" b="1" dirty="0">
                <a:solidFill>
                  <a:schemeClr val="accent1"/>
                </a:solidFill>
              </a:rPr>
              <a:t> si misura con l’eccesso di incidenza cumulativa nella popolazione sottoposta a screening rispetto a quella non sottoposta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8525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9711" y="2342998"/>
            <a:ext cx="4758409" cy="3760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definizioni e teoria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quali tumori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condizioni allo sviluppo di un programma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organizzazione e funzionamento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screening oncologici in Italia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verifica di efficacia e controllo di qualità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vantaggi e svantaggi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etica degli screening oncologici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411" y="1623896"/>
            <a:ext cx="2540000" cy="5370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  <a:latin typeface="+mn-lt"/>
              </a:rPr>
              <a:t>sommario</a:t>
            </a:r>
            <a:endParaRPr lang="en-GB" sz="2800" b="1" dirty="0">
              <a:solidFill>
                <a:srgbClr val="C0504D"/>
              </a:solidFill>
              <a:latin typeface="+mn-lt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2067262" y="517569"/>
            <a:ext cx="424747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Gli screening dei tumori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6" name="Rettangolo 5"/>
          <p:cNvSpPr/>
          <p:nvPr/>
        </p:nvSpPr>
        <p:spPr>
          <a:xfrm>
            <a:off x="936479" y="2547961"/>
            <a:ext cx="2026529" cy="260319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25764" y="3039564"/>
            <a:ext cx="1353828" cy="260319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925763" y="3483835"/>
            <a:ext cx="4390654" cy="260319"/>
          </a:xfrm>
          <a:prstGeom prst="rect">
            <a:avLst/>
          </a:prstGeom>
          <a:solidFill>
            <a:schemeClr val="tx2">
              <a:lumMod val="40000"/>
              <a:lumOff val="60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949427" y="3952103"/>
            <a:ext cx="3404671" cy="244541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925764" y="4412152"/>
            <a:ext cx="3018165" cy="244541"/>
          </a:xfrm>
          <a:prstGeom prst="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928265" y="4858941"/>
            <a:ext cx="4222507" cy="260319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925763" y="5311101"/>
            <a:ext cx="2197829" cy="260319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925763" y="5747484"/>
            <a:ext cx="3317905" cy="260319"/>
          </a:xfrm>
          <a:prstGeom prst="rect">
            <a:avLst/>
          </a:prstGeom>
          <a:solidFill>
            <a:schemeClr val="bg2">
              <a:lumMod val="75000"/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69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9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9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9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9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9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49711" y="2342998"/>
            <a:ext cx="4591096" cy="37600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accent1"/>
                </a:solidFill>
              </a:rPr>
              <a:t>definizioni e teoria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quali tumori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condizioni allo sviluppo di un programma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organizzazione e funzionamento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screening oncologici in Italia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verifica di efficacia e controllo di qualità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vantaggi e svantaggi</a:t>
            </a:r>
          </a:p>
          <a:p>
            <a:pPr>
              <a:lnSpc>
                <a:spcPct val="150000"/>
              </a:lnSpc>
            </a:pPr>
            <a:r>
              <a:rPr lang="it-IT" sz="20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etica degli screening oncologici</a:t>
            </a:r>
          </a:p>
        </p:txBody>
      </p:sp>
      <p:sp>
        <p:nvSpPr>
          <p:cNvPr id="2" name="Rettangolo 1"/>
          <p:cNvSpPr/>
          <p:nvPr/>
        </p:nvSpPr>
        <p:spPr>
          <a:xfrm>
            <a:off x="2067262" y="517569"/>
            <a:ext cx="424747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200" b="1" dirty="0">
                <a:solidFill>
                  <a:schemeClr val="accent1">
                    <a:lumMod val="75000"/>
                  </a:schemeClr>
                </a:solidFill>
              </a:rPr>
              <a:t>Gli screening dei tumori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411" y="1623896"/>
            <a:ext cx="2540000" cy="5370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  <a:latin typeface="+mn-lt"/>
              </a:rPr>
              <a:t>sommario</a:t>
            </a:r>
            <a:endParaRPr lang="en-GB" sz="2800" b="1" dirty="0">
              <a:solidFill>
                <a:srgbClr val="C0504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0360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chermata 2018-01-20 alle 17.38.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19" y="98446"/>
            <a:ext cx="5691381" cy="657619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67365" y="2283950"/>
            <a:ext cx="301639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accent2"/>
                </a:solidFill>
              </a:rPr>
              <a:t>frequenza di nuovi</a:t>
            </a:r>
          </a:p>
          <a:p>
            <a:r>
              <a:rPr lang="it-IT" sz="2800" b="1" dirty="0">
                <a:solidFill>
                  <a:schemeClr val="accent2"/>
                </a:solidFill>
              </a:rPr>
              <a:t>casi di tumore nel</a:t>
            </a:r>
          </a:p>
          <a:p>
            <a:r>
              <a:rPr lang="it-IT" sz="2800" b="1" dirty="0">
                <a:solidFill>
                  <a:schemeClr val="accent2"/>
                </a:solidFill>
              </a:rPr>
              <a:t>2017 per genere e</a:t>
            </a:r>
          </a:p>
          <a:p>
            <a:r>
              <a:rPr lang="it-IT" sz="2800" b="1" dirty="0">
                <a:solidFill>
                  <a:schemeClr val="accent2"/>
                </a:solidFill>
              </a:rPr>
              <a:t>per sede tumorale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524686" y="6430869"/>
            <a:ext cx="5567385" cy="187048"/>
          </a:xfrm>
          <a:prstGeom prst="rect">
            <a:avLst/>
          </a:prstGeom>
          <a:solidFill>
            <a:schemeClr val="accent4">
              <a:lumMod val="75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411981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212" y="1600200"/>
            <a:ext cx="8654640" cy="383091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it-IT" sz="2000" b="1" dirty="0">
                <a:solidFill>
                  <a:schemeClr val="accent1"/>
                </a:solidFill>
                <a:cs typeface="Verdana"/>
              </a:rPr>
              <a:t>	la sorveglianza di tutti i soggetti che appartengono a una popolazione definita, mediante la somministrazione con periodicità fissa di un test idoneo e, ai soggetti positivi al test, degli esami diagnostici necessari, al fine di individuare e trattare i soggetti affetti dal cancro bersaglio del programma nella sua fase pre-clinica o che sono portatori di lesioni benigne che tendono a evolversi nello stesso cancro, nel ragionevole assunto che il trattamento precoce modifichi positivamente la prognosi.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620713"/>
            <a:ext cx="7772400" cy="685800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accent2"/>
                </a:solidFill>
                <a:latin typeface="+mn-lt"/>
              </a:rPr>
              <a:t>programma</a:t>
            </a:r>
            <a:r>
              <a:rPr lang="en-GB" sz="2800" b="1" dirty="0">
                <a:solidFill>
                  <a:schemeClr val="accent2"/>
                </a:solidFill>
                <a:latin typeface="+mn-lt"/>
              </a:rPr>
              <a:t> di screening </a:t>
            </a:r>
            <a:r>
              <a:rPr lang="en-GB" sz="2800" b="1" dirty="0" err="1">
                <a:solidFill>
                  <a:schemeClr val="accent2"/>
                </a:solidFill>
                <a:latin typeface="+mn-lt"/>
              </a:rPr>
              <a:t>oncologico</a:t>
            </a:r>
            <a:endParaRPr lang="en-GB" sz="2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482752" y="2276909"/>
            <a:ext cx="1272772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4969055" y="3202374"/>
            <a:ext cx="1759288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594636" y="3665270"/>
            <a:ext cx="1599948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4301273" y="4122799"/>
            <a:ext cx="2151002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7091184" y="4122799"/>
            <a:ext cx="1317273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4380153" y="4580328"/>
            <a:ext cx="888937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676431" y="3665270"/>
            <a:ext cx="1643501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583388" y="1845564"/>
            <a:ext cx="1383349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4133238" y="2758101"/>
            <a:ext cx="1869422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567629" y="4580328"/>
            <a:ext cx="891625" cy="252429"/>
          </a:xfrm>
          <a:prstGeom prst="rect">
            <a:avLst/>
          </a:prstGeom>
          <a:solidFill>
            <a:schemeClr val="accent4">
              <a:alpha val="2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30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295202" y="686744"/>
            <a:ext cx="8549649" cy="630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800" b="1" dirty="0" err="1">
                <a:solidFill>
                  <a:schemeClr val="accent2"/>
                </a:solidFill>
              </a:rPr>
              <a:t>storia</a:t>
            </a:r>
            <a:r>
              <a:rPr lang="en-GB" sz="2800" b="1" dirty="0">
                <a:solidFill>
                  <a:schemeClr val="accent2"/>
                </a:solidFill>
              </a:rPr>
              <a:t> </a:t>
            </a:r>
            <a:r>
              <a:rPr lang="en-GB" sz="2800" b="1" dirty="0" err="1">
                <a:solidFill>
                  <a:schemeClr val="accent2"/>
                </a:solidFill>
              </a:rPr>
              <a:t>naturale</a:t>
            </a:r>
            <a:r>
              <a:rPr lang="en-GB" sz="2800" b="1" dirty="0">
                <a:solidFill>
                  <a:schemeClr val="accent2"/>
                </a:solidFill>
              </a:rPr>
              <a:t> del </a:t>
            </a:r>
            <a:r>
              <a:rPr lang="en-GB" sz="2800" b="1" dirty="0" err="1">
                <a:solidFill>
                  <a:schemeClr val="accent2"/>
                </a:solidFill>
              </a:rPr>
              <a:t>cancro</a:t>
            </a:r>
            <a:r>
              <a:rPr lang="en-GB" sz="2800" b="1" dirty="0">
                <a:solidFill>
                  <a:schemeClr val="accent2"/>
                </a:solidFill>
              </a:rPr>
              <a:t>: </a:t>
            </a:r>
            <a:r>
              <a:rPr lang="en-GB" sz="2800" b="1" dirty="0" err="1">
                <a:solidFill>
                  <a:schemeClr val="accent2"/>
                </a:solidFill>
              </a:rPr>
              <a:t>prevenzione</a:t>
            </a:r>
            <a:r>
              <a:rPr lang="en-GB" sz="2800" b="1" dirty="0">
                <a:solidFill>
                  <a:schemeClr val="accent2"/>
                </a:solidFill>
              </a:rPr>
              <a:t>, screening e </a:t>
            </a:r>
            <a:r>
              <a:rPr lang="en-GB" sz="2800" b="1" dirty="0" err="1">
                <a:solidFill>
                  <a:schemeClr val="accent2"/>
                </a:solidFill>
              </a:rPr>
              <a:t>cura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91138" name="Line 2"/>
          <p:cNvSpPr>
            <a:spLocks noChangeShapeType="1"/>
          </p:cNvSpPr>
          <p:nvPr/>
        </p:nvSpPr>
        <p:spPr bwMode="auto">
          <a:xfrm>
            <a:off x="250825" y="4724400"/>
            <a:ext cx="6407150" cy="1588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6659563" y="4724400"/>
            <a:ext cx="609600" cy="1588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6659563" y="4724400"/>
            <a:ext cx="649287" cy="504825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 flipV="1">
            <a:off x="6659563" y="4217988"/>
            <a:ext cx="649287" cy="509587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7653358" y="3988151"/>
            <a:ext cx="136161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guarigione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7699395" y="4508500"/>
            <a:ext cx="1143860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cronicità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7715625" y="5002217"/>
            <a:ext cx="1361844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err="1">
                <a:solidFill>
                  <a:srgbClr val="000000"/>
                </a:solidFill>
                <a:latin typeface="Arial" charset="0"/>
              </a:rPr>
              <a:t>palliazione</a:t>
            </a:r>
            <a:endParaRPr lang="it-IT" sz="18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-26091" y="3189139"/>
            <a:ext cx="150295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esposizione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1602332" y="2997200"/>
            <a:ext cx="1861705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inizio biologico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      del cancro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5141913" y="2997200"/>
            <a:ext cx="1823283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inizio clinico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(segni/sintomi)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3275013" y="2133600"/>
            <a:ext cx="1862506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fase pre-clinica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6210300" y="2133600"/>
            <a:ext cx="1426427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fase clinica</a:t>
            </a:r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>
            <a:off x="2482850" y="2565400"/>
            <a:ext cx="3457575" cy="1588"/>
          </a:xfrm>
          <a:prstGeom prst="line">
            <a:avLst/>
          </a:prstGeom>
          <a:noFill/>
          <a:ln w="28575" cmpd="sng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53" name="Line 17"/>
          <p:cNvSpPr>
            <a:spLocks noChangeShapeType="1"/>
          </p:cNvSpPr>
          <p:nvPr/>
        </p:nvSpPr>
        <p:spPr bwMode="auto">
          <a:xfrm>
            <a:off x="6948488" y="2565400"/>
            <a:ext cx="646112" cy="1588"/>
          </a:xfrm>
          <a:prstGeom prst="line">
            <a:avLst/>
          </a:prstGeom>
          <a:noFill/>
          <a:ln w="28575" cmpd="sng">
            <a:solidFill>
              <a:srgbClr val="0066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5940425" y="2565400"/>
            <a:ext cx="933450" cy="1588"/>
          </a:xfrm>
          <a:prstGeom prst="line">
            <a:avLst/>
          </a:prstGeom>
          <a:noFill/>
          <a:ln w="28575" cmpd="sng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720200" y="3618418"/>
            <a:ext cx="1587" cy="914400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2484438" y="3646489"/>
            <a:ext cx="0" cy="868192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2402342" y="4683125"/>
            <a:ext cx="29875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1</a:t>
            </a:r>
            <a:endParaRPr lang="it-IT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5877481" y="4667250"/>
            <a:ext cx="29875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2</a:t>
            </a:r>
            <a:endParaRPr lang="it-IT" b="1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91161" name="Line 25"/>
          <p:cNvSpPr>
            <a:spLocks noChangeShapeType="1"/>
          </p:cNvSpPr>
          <p:nvPr/>
        </p:nvSpPr>
        <p:spPr bwMode="auto">
          <a:xfrm flipV="1">
            <a:off x="1549400" y="4794250"/>
            <a:ext cx="0" cy="434975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63" name="Line 27"/>
          <p:cNvSpPr>
            <a:spLocks noChangeShapeType="1"/>
          </p:cNvSpPr>
          <p:nvPr/>
        </p:nvSpPr>
        <p:spPr bwMode="auto">
          <a:xfrm flipV="1">
            <a:off x="6442075" y="4794250"/>
            <a:ext cx="1588" cy="615950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64" name="Text Box 28"/>
          <p:cNvSpPr txBox="1">
            <a:spLocks noChangeArrowheads="1"/>
          </p:cNvSpPr>
          <p:nvPr/>
        </p:nvSpPr>
        <p:spPr bwMode="auto">
          <a:xfrm>
            <a:off x="276415" y="5089739"/>
            <a:ext cx="2350242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chemeClr val="accent1"/>
                </a:solidFill>
                <a:latin typeface="Arial" charset="0"/>
              </a:rPr>
              <a:t>prevenzione</a:t>
            </a:r>
          </a:p>
        </p:txBody>
      </p:sp>
      <p:sp>
        <p:nvSpPr>
          <p:cNvPr id="91165" name="Text Box 29"/>
          <p:cNvSpPr txBox="1">
            <a:spLocks noChangeArrowheads="1"/>
          </p:cNvSpPr>
          <p:nvPr/>
        </p:nvSpPr>
        <p:spPr bwMode="auto">
          <a:xfrm>
            <a:off x="3778215" y="5604811"/>
            <a:ext cx="1893102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Arial" charset="0"/>
              </a:rPr>
              <a:t>     screening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3366FF"/>
                </a:solidFill>
                <a:latin typeface="Arial" charset="0"/>
              </a:rPr>
              <a:t>    diagnosi precoce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3366FF"/>
                </a:solidFill>
                <a:latin typeface="Arial" charset="0"/>
              </a:rPr>
              <a:t>          del cancro</a:t>
            </a:r>
          </a:p>
        </p:txBody>
      </p:sp>
      <p:sp>
        <p:nvSpPr>
          <p:cNvPr id="91166" name="Text Box 30"/>
          <p:cNvSpPr txBox="1">
            <a:spLocks noChangeArrowheads="1"/>
          </p:cNvSpPr>
          <p:nvPr/>
        </p:nvSpPr>
        <p:spPr bwMode="auto">
          <a:xfrm>
            <a:off x="6011862" y="5445125"/>
            <a:ext cx="2593349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4F81BD"/>
                </a:solidFill>
                <a:latin typeface="Arial" charset="0"/>
              </a:rPr>
              <a:t>diagnosi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4F81BD"/>
                </a:solidFill>
                <a:latin typeface="Arial" charset="0"/>
              </a:rPr>
              <a:t>trattamento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4F81BD"/>
                </a:solidFill>
                <a:latin typeface="Arial" charset="0"/>
              </a:rPr>
              <a:t>riabilitazione</a:t>
            </a:r>
          </a:p>
        </p:txBody>
      </p:sp>
      <p:sp>
        <p:nvSpPr>
          <p:cNvPr id="91167" name="Text Box 31"/>
          <p:cNvSpPr txBox="1">
            <a:spLocks noChangeArrowheads="1"/>
          </p:cNvSpPr>
          <p:nvPr/>
        </p:nvSpPr>
        <p:spPr bwMode="auto">
          <a:xfrm>
            <a:off x="3682305" y="2636838"/>
            <a:ext cx="2220913" cy="279180"/>
          </a:xfrm>
          <a:prstGeom prst="rect">
            <a:avLst/>
          </a:prstGeom>
          <a:solidFill>
            <a:srgbClr val="FF33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>
              <a:defRPr/>
            </a:pPr>
            <a:r>
              <a:rPr lang="it-IT" sz="1200" dirty="0">
                <a:solidFill>
                  <a:srgbClr val="000000"/>
                </a:solidFill>
              </a:rPr>
              <a:t>   fase pre-clinica riconoscibile</a:t>
            </a:r>
          </a:p>
        </p:txBody>
      </p:sp>
      <p:sp>
        <p:nvSpPr>
          <p:cNvPr id="91170" name="Line 34"/>
          <p:cNvSpPr>
            <a:spLocks noChangeShapeType="1"/>
          </p:cNvSpPr>
          <p:nvPr/>
        </p:nvSpPr>
        <p:spPr bwMode="auto">
          <a:xfrm>
            <a:off x="3635375" y="2997200"/>
            <a:ext cx="1588" cy="1541462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3561268" y="4681130"/>
            <a:ext cx="37471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b="1" baseline="-25000" dirty="0">
                <a:solidFill>
                  <a:srgbClr val="FF0000"/>
                </a:solidFill>
              </a:rPr>
              <a:t>a</a:t>
            </a:r>
            <a:endParaRPr lang="it-IT" b="1" baseline="-25000" dirty="0">
              <a:solidFill>
                <a:srgbClr val="FF0000"/>
              </a:solidFill>
              <a:ea typeface="+mn-ea"/>
              <a:cs typeface="+mn-cs"/>
            </a:endParaRPr>
          </a:p>
        </p:txBody>
      </p:sp>
      <p:sp>
        <p:nvSpPr>
          <p:cNvPr id="91173" name="Line 37"/>
          <p:cNvSpPr>
            <a:spLocks noChangeShapeType="1"/>
          </p:cNvSpPr>
          <p:nvPr/>
        </p:nvSpPr>
        <p:spPr bwMode="auto">
          <a:xfrm>
            <a:off x="5940425" y="3573463"/>
            <a:ext cx="0" cy="981580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>
            <a:off x="2483433" y="2278771"/>
            <a:ext cx="1587" cy="3238500"/>
          </a:xfrm>
          <a:prstGeom prst="line">
            <a:avLst/>
          </a:prstGeom>
          <a:noFill/>
          <a:ln w="2844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3633788" y="2470150"/>
            <a:ext cx="1587" cy="3024188"/>
          </a:xfrm>
          <a:prstGeom prst="line">
            <a:avLst/>
          </a:prstGeom>
          <a:noFill/>
          <a:ln w="2844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369244" y="3618418"/>
            <a:ext cx="1588" cy="914400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>
            <a:off x="1112194" y="3618418"/>
            <a:ext cx="1588" cy="914400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78" name="Text Box 42"/>
          <p:cNvSpPr txBox="1">
            <a:spLocks noChangeArrowheads="1"/>
          </p:cNvSpPr>
          <p:nvPr/>
        </p:nvSpPr>
        <p:spPr bwMode="auto">
          <a:xfrm>
            <a:off x="210494" y="4915405"/>
            <a:ext cx="87425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tempo</a:t>
            </a:r>
          </a:p>
        </p:txBody>
      </p:sp>
      <p:sp>
        <p:nvSpPr>
          <p:cNvPr id="91179" name="Line 43"/>
          <p:cNvSpPr>
            <a:spLocks noChangeShapeType="1"/>
          </p:cNvSpPr>
          <p:nvPr/>
        </p:nvSpPr>
        <p:spPr bwMode="auto">
          <a:xfrm flipV="1">
            <a:off x="170618" y="3573463"/>
            <a:ext cx="1128444" cy="981580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91180" name="Line 44"/>
          <p:cNvSpPr>
            <a:spLocks noChangeShapeType="1"/>
          </p:cNvSpPr>
          <p:nvPr/>
        </p:nvSpPr>
        <p:spPr bwMode="auto">
          <a:xfrm>
            <a:off x="170618" y="3532125"/>
            <a:ext cx="1128444" cy="1022918"/>
          </a:xfrm>
          <a:prstGeom prst="line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51" name="Line 38"/>
          <p:cNvSpPr>
            <a:spLocks noChangeShapeType="1"/>
          </p:cNvSpPr>
          <p:nvPr/>
        </p:nvSpPr>
        <p:spPr bwMode="auto">
          <a:xfrm>
            <a:off x="5940425" y="2259013"/>
            <a:ext cx="1588" cy="3238500"/>
          </a:xfrm>
          <a:prstGeom prst="line">
            <a:avLst/>
          </a:prstGeom>
          <a:noFill/>
          <a:ln w="2844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21550" name="Segnaposto piè di pagina 3"/>
          <p:cNvSpPr>
            <a:spLocks noGrp="1"/>
          </p:cNvSpPr>
          <p:nvPr>
            <p:ph type="ftr" sz="quarter" idx="11"/>
          </p:nvPr>
        </p:nvSpPr>
        <p:spPr bwMode="auto">
          <a:xfrm>
            <a:off x="3349625" y="0"/>
            <a:ext cx="5737225" cy="32861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1400" b="1">
                <a:solidFill>
                  <a:schemeClr val="bg1"/>
                </a:solidFill>
              </a:rPr>
              <a:t>Breast Cancer Masterclass: State of the Art and Controversies </a:t>
            </a:r>
          </a:p>
        </p:txBody>
      </p:sp>
      <p:sp>
        <p:nvSpPr>
          <p:cNvPr id="21551" name="CasellaDiTesto 2"/>
          <p:cNvSpPr txBox="1">
            <a:spLocks noChangeArrowheads="1"/>
          </p:cNvSpPr>
          <p:nvPr/>
        </p:nvSpPr>
        <p:spPr bwMode="auto">
          <a:xfrm>
            <a:off x="55563" y="28575"/>
            <a:ext cx="3087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400" b="1">
                <a:solidFill>
                  <a:schemeClr val="bg1"/>
                </a:solidFill>
              </a:rPr>
              <a:t>IEO – Milan, 14-15 November 2013</a:t>
            </a:r>
          </a:p>
        </p:txBody>
      </p:sp>
      <p:sp>
        <p:nvSpPr>
          <p:cNvPr id="49" name="Rectangle 22"/>
          <p:cNvSpPr>
            <a:spLocks noChangeArrowheads="1"/>
          </p:cNvSpPr>
          <p:nvPr/>
        </p:nvSpPr>
        <p:spPr bwMode="auto">
          <a:xfrm>
            <a:off x="7358235" y="5021262"/>
            <a:ext cx="37411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3</a:t>
            </a:r>
            <a:r>
              <a:rPr lang="it-IT" b="1" baseline="-25000" dirty="0">
                <a:solidFill>
                  <a:srgbClr val="FF0000"/>
                </a:solidFill>
              </a:rPr>
              <a:t>y</a:t>
            </a:r>
          </a:p>
        </p:txBody>
      </p:sp>
      <p:sp>
        <p:nvSpPr>
          <p:cNvPr id="50" name="Rectangle 22"/>
          <p:cNvSpPr>
            <a:spLocks noChangeArrowheads="1"/>
          </p:cNvSpPr>
          <p:nvPr/>
        </p:nvSpPr>
        <p:spPr bwMode="auto">
          <a:xfrm>
            <a:off x="7341325" y="4538662"/>
            <a:ext cx="422775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3</a:t>
            </a:r>
            <a:r>
              <a:rPr lang="it-IT" b="1" baseline="-25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7338686" y="4005793"/>
            <a:ext cx="33805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3</a:t>
            </a:r>
            <a:r>
              <a:rPr lang="it-IT" b="1" baseline="-25000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53" name="Rectangle 22"/>
          <p:cNvSpPr>
            <a:spLocks noChangeArrowheads="1"/>
          </p:cNvSpPr>
          <p:nvPr/>
        </p:nvSpPr>
        <p:spPr bwMode="auto">
          <a:xfrm>
            <a:off x="565976" y="4655083"/>
            <a:ext cx="29875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  <a:ea typeface="+mn-ea"/>
                <a:cs typeface="+mn-cs"/>
              </a:rPr>
              <a:t>0</a:t>
            </a:r>
          </a:p>
        </p:txBody>
      </p:sp>
      <p:sp>
        <p:nvSpPr>
          <p:cNvPr id="54" name="Text Box 29"/>
          <p:cNvSpPr txBox="1">
            <a:spLocks noChangeArrowheads="1"/>
          </p:cNvSpPr>
          <p:nvPr/>
        </p:nvSpPr>
        <p:spPr bwMode="auto">
          <a:xfrm>
            <a:off x="288963" y="5615140"/>
            <a:ext cx="2164158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FF0000"/>
                </a:solidFill>
                <a:latin typeface="Arial" charset="0"/>
              </a:rPr>
              <a:t>   screening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3366FF"/>
                </a:solidFill>
                <a:latin typeface="Arial" charset="0"/>
              </a:rPr>
              <a:t>diagnosi dei precursori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>
                <a:solidFill>
                  <a:srgbClr val="3366FF"/>
                </a:solidFill>
                <a:latin typeface="Arial" charset="0"/>
              </a:rPr>
              <a:t>           del cancro</a:t>
            </a:r>
          </a:p>
        </p:txBody>
      </p:sp>
      <p:sp>
        <p:nvSpPr>
          <p:cNvPr id="3" name="Freccia destra con strisce 2"/>
          <p:cNvSpPr/>
          <p:nvPr/>
        </p:nvSpPr>
        <p:spPr>
          <a:xfrm>
            <a:off x="276414" y="4776534"/>
            <a:ext cx="978972" cy="162180"/>
          </a:xfrm>
          <a:prstGeom prst="stripedRightArrow">
            <a:avLst/>
          </a:prstGeom>
          <a:solidFill>
            <a:srgbClr val="FF0000">
              <a:alpha val="3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3736713" y="5681012"/>
            <a:ext cx="2087598" cy="734268"/>
          </a:xfrm>
          <a:prstGeom prst="rect">
            <a:avLst/>
          </a:prstGeom>
          <a:solidFill>
            <a:srgbClr val="FF00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5" name="Line 27"/>
          <p:cNvSpPr>
            <a:spLocks noChangeShapeType="1"/>
          </p:cNvSpPr>
          <p:nvPr/>
        </p:nvSpPr>
        <p:spPr bwMode="auto">
          <a:xfrm flipV="1">
            <a:off x="4780512" y="4777323"/>
            <a:ext cx="0" cy="565924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42648" y="3791197"/>
            <a:ext cx="158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precursori benigni</a:t>
            </a:r>
          </a:p>
          <a:p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del cancro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339287" y="5698853"/>
            <a:ext cx="2063055" cy="734268"/>
          </a:xfrm>
          <a:prstGeom prst="rect">
            <a:avLst/>
          </a:prstGeom>
          <a:solidFill>
            <a:srgbClr val="FF00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7" name="Text Box 28"/>
          <p:cNvSpPr txBox="1">
            <a:spLocks noChangeArrowheads="1"/>
          </p:cNvSpPr>
          <p:nvPr/>
        </p:nvSpPr>
        <p:spPr bwMode="auto">
          <a:xfrm>
            <a:off x="3653818" y="5247533"/>
            <a:ext cx="227127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rgbClr val="4F81BD"/>
                </a:solidFill>
                <a:latin typeface="Arial" charset="0"/>
              </a:rPr>
              <a:t>diagnosi precoce</a:t>
            </a: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190488" y="2157938"/>
            <a:ext cx="228584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>
                <a:solidFill>
                  <a:srgbClr val="000000"/>
                </a:solidFill>
                <a:latin typeface="Arial" charset="0"/>
              </a:rPr>
              <a:t>assenza di malattia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295202" y="2566988"/>
            <a:ext cx="646112" cy="1588"/>
          </a:xfrm>
          <a:prstGeom prst="line">
            <a:avLst/>
          </a:prstGeom>
          <a:noFill/>
          <a:ln w="28575" cmpd="sng">
            <a:solidFill>
              <a:srgbClr val="0066FF"/>
            </a:solidFill>
            <a:prstDash val="lgDash"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60" name="Line 18"/>
          <p:cNvSpPr>
            <a:spLocks noChangeShapeType="1"/>
          </p:cNvSpPr>
          <p:nvPr/>
        </p:nvSpPr>
        <p:spPr bwMode="auto">
          <a:xfrm>
            <a:off x="941314" y="2563812"/>
            <a:ext cx="1536184" cy="4764"/>
          </a:xfrm>
          <a:prstGeom prst="line">
            <a:avLst/>
          </a:prstGeom>
          <a:noFill/>
          <a:ln w="28575" cmpd="sng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>
            <a:off x="4242150" y="4149725"/>
            <a:ext cx="0" cy="463718"/>
          </a:xfrm>
          <a:prstGeom prst="line">
            <a:avLst/>
          </a:prstGeom>
          <a:noFill/>
          <a:ln w="28575" cmpd="sng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3708400" y="3644900"/>
            <a:ext cx="2157413" cy="309563"/>
          </a:xfrm>
          <a:prstGeom prst="rect">
            <a:avLst/>
          </a:prstGeom>
          <a:solidFill>
            <a:srgbClr val="00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20060"/>
                </a:solidFill>
                <a:latin typeface="Tahoma" charset="0"/>
                <a:ea typeface="Arial Unicode MS" charset="0"/>
                <a:cs typeface="Arial Unicode MS" charset="0"/>
              </a:defRPr>
            </a:lvl9pPr>
          </a:lstStyle>
          <a:p>
            <a:pPr fontAlgn="auto">
              <a:spcBef>
                <a:spcPts val="875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000000"/>
                </a:solidFill>
              </a:rPr>
              <a:t>      </a:t>
            </a:r>
            <a:r>
              <a:rPr lang="it-IT" dirty="0" err="1">
                <a:solidFill>
                  <a:srgbClr val="000000"/>
                </a:solidFill>
              </a:rPr>
              <a:t>sojourn</a:t>
            </a:r>
            <a:r>
              <a:rPr lang="it-IT" dirty="0">
                <a:solidFill>
                  <a:srgbClr val="000000"/>
                </a:solidFill>
              </a:rPr>
              <a:t> time</a:t>
            </a:r>
          </a:p>
        </p:txBody>
      </p:sp>
      <p:sp>
        <p:nvSpPr>
          <p:cNvPr id="64" name="Rectangle 33"/>
          <p:cNvSpPr>
            <a:spLocks noChangeArrowheads="1"/>
          </p:cNvSpPr>
          <p:nvPr/>
        </p:nvSpPr>
        <p:spPr bwMode="auto">
          <a:xfrm>
            <a:off x="4356100" y="4149725"/>
            <a:ext cx="1509713" cy="298450"/>
          </a:xfrm>
          <a:prstGeom prst="rect">
            <a:avLst/>
          </a:prstGeom>
          <a:solidFill>
            <a:srgbClr val="FF95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lead</a:t>
            </a:r>
            <a:r>
              <a:rPr lang="it-IT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time</a:t>
            </a:r>
          </a:p>
        </p:txBody>
      </p:sp>
      <p:sp>
        <p:nvSpPr>
          <p:cNvPr id="65" name="Rectangle 36"/>
          <p:cNvSpPr>
            <a:spLocks noChangeArrowheads="1"/>
          </p:cNvSpPr>
          <p:nvPr/>
        </p:nvSpPr>
        <p:spPr bwMode="auto">
          <a:xfrm>
            <a:off x="4122884" y="4667250"/>
            <a:ext cx="381332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b="1" dirty="0">
                <a:solidFill>
                  <a:srgbClr val="FF0000"/>
                </a:solidFill>
              </a:rPr>
              <a:t>1</a:t>
            </a:r>
            <a:r>
              <a:rPr lang="it-IT" b="1" baseline="-25000" dirty="0">
                <a:solidFill>
                  <a:srgbClr val="FF0000"/>
                </a:solidFill>
              </a:rPr>
              <a:t>b</a:t>
            </a:r>
            <a:endParaRPr lang="it-IT" b="1" baseline="-25000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8631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1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1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1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1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1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1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1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1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1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1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1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1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1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1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1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91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1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91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91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91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91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9" dur="1000"/>
                                        <p:tgtEl>
                                          <p:spTgt spid="91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2" grpId="0"/>
      <p:bldP spid="91143" grpId="0"/>
      <p:bldP spid="91144" grpId="0"/>
      <p:bldP spid="91145" grpId="0"/>
      <p:bldP spid="91146" grpId="0"/>
      <p:bldP spid="91148" grpId="0"/>
      <p:bldP spid="91150" grpId="0"/>
      <p:bldP spid="91151" grpId="0"/>
      <p:bldP spid="91158" grpId="0"/>
      <p:bldP spid="91159" grpId="0"/>
      <p:bldP spid="91164" grpId="0" build="allAtOnce"/>
      <p:bldP spid="91165" grpId="0"/>
      <p:bldP spid="91166" grpId="0"/>
      <p:bldP spid="91167" grpId="0" animBg="1"/>
      <p:bldP spid="91171" grpId="0"/>
      <p:bldP spid="91178" grpId="0"/>
      <p:bldP spid="49" grpId="0"/>
      <p:bldP spid="50" grpId="0"/>
      <p:bldP spid="52" grpId="0"/>
      <p:bldP spid="53" grpId="0"/>
      <p:bldP spid="54" grpId="0"/>
      <p:bldP spid="3" grpId="2" animBg="1"/>
      <p:bldP spid="4" grpId="0" animBg="1"/>
      <p:bldP spid="5" grpId="0"/>
      <p:bldP spid="56" grpId="0" animBg="1"/>
      <p:bldP spid="57" grpId="0"/>
      <p:bldP spid="58" grpId="0"/>
      <p:bldP spid="63" grpId="0" animBg="1"/>
      <p:bldP spid="64" grpId="0" animBg="1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220860" y="2402235"/>
            <a:ext cx="8548490" cy="134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GB" sz="2800" b="1" dirty="0">
                <a:solidFill>
                  <a:schemeClr val="accent1"/>
                </a:solidFill>
                <a:cs typeface="Verdana"/>
              </a:rPr>
              <a:t>serve a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separare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i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soggetti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con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alta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probabilità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di non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avere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la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malattia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da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quelli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con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alta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probabilità</a:t>
            </a:r>
            <a:r>
              <a:rPr lang="en-GB" sz="2800" b="1" dirty="0">
                <a:solidFill>
                  <a:schemeClr val="accent1"/>
                </a:solidFill>
                <a:cs typeface="Verdana"/>
              </a:rPr>
              <a:t> di </a:t>
            </a:r>
            <a:r>
              <a:rPr lang="en-GB" sz="2800" b="1" dirty="0" err="1">
                <a:solidFill>
                  <a:schemeClr val="accent1"/>
                </a:solidFill>
                <a:cs typeface="Verdana"/>
              </a:rPr>
              <a:t>averla</a:t>
            </a:r>
            <a:endParaRPr lang="en-GB" sz="2800" b="1" dirty="0">
              <a:solidFill>
                <a:schemeClr val="accent1"/>
              </a:solidFill>
              <a:cs typeface="Verdana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13972" y="1554666"/>
            <a:ext cx="55984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0" hangingPunct="0"/>
            <a:r>
              <a:rPr lang="it-IT" sz="2800" b="1" dirty="0">
                <a:solidFill>
                  <a:schemeClr val="accent2"/>
                </a:solidFill>
                <a:cs typeface="Verdana"/>
              </a:rPr>
              <a:t>il test di screening non è diagnostico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1343973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8" name="Rectangle 4"/>
          <p:cNvSpPr>
            <a:spLocks noChangeArrowheads="1"/>
          </p:cNvSpPr>
          <p:nvPr/>
        </p:nvSpPr>
        <p:spPr bwMode="auto">
          <a:xfrm>
            <a:off x="685800" y="3429000"/>
            <a:ext cx="1447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dirty="0">
                <a:latin typeface="Garamond" charset="0"/>
              </a:rPr>
              <a:t>test di</a:t>
            </a:r>
          </a:p>
          <a:p>
            <a:pPr algn="ctr" eaLnBrk="0" hangingPunct="0">
              <a:defRPr/>
            </a:pPr>
            <a:r>
              <a:rPr lang="en-US" sz="2400" b="1" dirty="0">
                <a:latin typeface="Garamond" charset="0"/>
              </a:rPr>
              <a:t>screening</a:t>
            </a:r>
          </a:p>
        </p:txBody>
      </p:sp>
      <p:sp>
        <p:nvSpPr>
          <p:cNvPr id="410629" name="AutoShape 5"/>
          <p:cNvSpPr>
            <a:spLocks noChangeArrowheads="1"/>
          </p:cNvSpPr>
          <p:nvPr/>
        </p:nvSpPr>
        <p:spPr bwMode="auto">
          <a:xfrm>
            <a:off x="2133600" y="3429000"/>
            <a:ext cx="976313" cy="228600"/>
          </a:xfrm>
          <a:prstGeom prst="rightArrow">
            <a:avLst>
              <a:gd name="adj1" fmla="val 50000"/>
              <a:gd name="adj2" fmla="val 106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30" name="Rectangle 6"/>
          <p:cNvSpPr>
            <a:spLocks noChangeArrowheads="1"/>
          </p:cNvSpPr>
          <p:nvPr/>
        </p:nvSpPr>
        <p:spPr bwMode="auto">
          <a:xfrm>
            <a:off x="3124200" y="30480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Garamond" charset="0"/>
              <a:cs typeface="+mn-cs"/>
            </a:endParaRPr>
          </a:p>
        </p:txBody>
      </p:sp>
      <p:sp>
        <p:nvSpPr>
          <p:cNvPr id="410631" name="Rectangle 7"/>
          <p:cNvSpPr>
            <a:spLocks noChangeArrowheads="1"/>
          </p:cNvSpPr>
          <p:nvPr/>
        </p:nvSpPr>
        <p:spPr bwMode="auto">
          <a:xfrm>
            <a:off x="3124200" y="40386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Garamond" charset="0"/>
              <a:cs typeface="+mn-cs"/>
            </a:endParaRPr>
          </a:p>
        </p:txBody>
      </p:sp>
      <p:sp>
        <p:nvSpPr>
          <p:cNvPr id="410632" name="AutoShape 8"/>
          <p:cNvSpPr>
            <a:spLocks noChangeArrowheads="1"/>
          </p:cNvSpPr>
          <p:nvPr/>
        </p:nvSpPr>
        <p:spPr bwMode="auto">
          <a:xfrm>
            <a:off x="4191000" y="3276600"/>
            <a:ext cx="865117" cy="228600"/>
          </a:xfrm>
          <a:prstGeom prst="rightArrow">
            <a:avLst>
              <a:gd name="adj1" fmla="val 50000"/>
              <a:gd name="adj2" fmla="val 1067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33" name="Rectangle 9"/>
          <p:cNvSpPr>
            <a:spLocks noChangeArrowheads="1"/>
          </p:cNvSpPr>
          <p:nvPr/>
        </p:nvSpPr>
        <p:spPr bwMode="auto">
          <a:xfrm>
            <a:off x="5056117" y="2895600"/>
            <a:ext cx="1268483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b="1" dirty="0" err="1">
                <a:solidFill>
                  <a:schemeClr val="bg2"/>
                </a:solidFill>
                <a:latin typeface="Garamond" charset="0"/>
              </a:rPr>
              <a:t>definizione</a:t>
            </a:r>
            <a:endParaRPr lang="en-US" sz="2000" b="1" dirty="0">
              <a:solidFill>
                <a:schemeClr val="bg2"/>
              </a:solidFill>
              <a:latin typeface="Garamond" charset="0"/>
            </a:endParaRPr>
          </a:p>
          <a:p>
            <a:pPr algn="ctr" eaLnBrk="0" hangingPunct="0">
              <a:defRPr/>
            </a:pPr>
            <a:r>
              <a:rPr lang="en-US" sz="2000" b="1" dirty="0" err="1">
                <a:solidFill>
                  <a:schemeClr val="bg2"/>
                </a:solidFill>
                <a:latin typeface="Garamond" charset="0"/>
              </a:rPr>
              <a:t>diagnostica</a:t>
            </a:r>
            <a:endParaRPr lang="en-US" sz="2000" b="1" dirty="0">
              <a:solidFill>
                <a:schemeClr val="bg2"/>
              </a:solidFill>
              <a:latin typeface="Garamond" charset="0"/>
            </a:endParaRPr>
          </a:p>
          <a:p>
            <a:pPr algn="ctr" eaLnBrk="0" hangingPunct="0">
              <a:defRPr/>
            </a:pPr>
            <a:endParaRPr lang="en-US" b="1" dirty="0">
              <a:solidFill>
                <a:schemeClr val="bg2"/>
              </a:solidFill>
              <a:latin typeface="Garamond" charset="0"/>
              <a:cs typeface="+mn-cs"/>
            </a:endParaRPr>
          </a:p>
        </p:txBody>
      </p:sp>
      <p:sp>
        <p:nvSpPr>
          <p:cNvPr id="410634" name="AutoShape 10"/>
          <p:cNvSpPr>
            <a:spLocks noChangeArrowheads="1"/>
          </p:cNvSpPr>
          <p:nvPr/>
        </p:nvSpPr>
        <p:spPr bwMode="auto">
          <a:xfrm>
            <a:off x="6324600" y="2895600"/>
            <a:ext cx="900113" cy="304800"/>
          </a:xfrm>
          <a:prstGeom prst="rightArrow">
            <a:avLst>
              <a:gd name="adj1" fmla="val 50000"/>
              <a:gd name="adj2" fmla="val 738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b="1" dirty="0">
              <a:latin typeface="Garamond" charset="0"/>
              <a:cs typeface="+mn-cs"/>
            </a:endParaRPr>
          </a:p>
        </p:txBody>
      </p:sp>
      <p:sp>
        <p:nvSpPr>
          <p:cNvPr id="410635" name="AutoShape 11"/>
          <p:cNvSpPr>
            <a:spLocks noChangeArrowheads="1"/>
          </p:cNvSpPr>
          <p:nvPr/>
        </p:nvSpPr>
        <p:spPr bwMode="auto">
          <a:xfrm>
            <a:off x="2133600" y="4114800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36" name="AutoShape 12"/>
          <p:cNvSpPr>
            <a:spLocks noChangeArrowheads="1"/>
          </p:cNvSpPr>
          <p:nvPr/>
        </p:nvSpPr>
        <p:spPr bwMode="auto">
          <a:xfrm>
            <a:off x="6324600" y="3581400"/>
            <a:ext cx="900113" cy="304800"/>
          </a:xfrm>
          <a:prstGeom prst="rightArrow">
            <a:avLst>
              <a:gd name="adj1" fmla="val 50000"/>
              <a:gd name="adj2" fmla="val 738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b="1" dirty="0">
              <a:latin typeface="Garamond" charset="0"/>
              <a:cs typeface="+mn-cs"/>
            </a:endParaRPr>
          </a:p>
        </p:txBody>
      </p:sp>
      <p:sp>
        <p:nvSpPr>
          <p:cNvPr id="410637" name="Rectangle 13"/>
          <p:cNvSpPr>
            <a:spLocks noChangeArrowheads="1"/>
          </p:cNvSpPr>
          <p:nvPr/>
        </p:nvSpPr>
        <p:spPr bwMode="auto">
          <a:xfrm>
            <a:off x="7239000" y="2590800"/>
            <a:ext cx="1447800" cy="746004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 err="1">
                <a:solidFill>
                  <a:schemeClr val="bg2"/>
                </a:solidFill>
                <a:latin typeface="Garamond" charset="0"/>
              </a:rPr>
              <a:t>cancro</a:t>
            </a:r>
            <a:r>
              <a:rPr lang="en-US" b="1" dirty="0">
                <a:solidFill>
                  <a:schemeClr val="bg2"/>
                </a:solidFill>
                <a:latin typeface="Garamond" charset="0"/>
              </a:rPr>
              <a:t> o</a:t>
            </a:r>
          </a:p>
          <a:p>
            <a:pPr algn="ctr" eaLnBrk="0" hangingPunct="0">
              <a:defRPr/>
            </a:pPr>
            <a:r>
              <a:rPr lang="en-US" b="1" dirty="0" err="1">
                <a:solidFill>
                  <a:schemeClr val="bg2"/>
                </a:solidFill>
                <a:latin typeface="Garamond" charset="0"/>
              </a:rPr>
              <a:t>precursori</a:t>
            </a:r>
            <a:endParaRPr lang="en-US" b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10638" name="Rectangle 14"/>
          <p:cNvSpPr>
            <a:spLocks noChangeArrowheads="1"/>
          </p:cNvSpPr>
          <p:nvPr/>
        </p:nvSpPr>
        <p:spPr bwMode="auto">
          <a:xfrm>
            <a:off x="7239000" y="3415752"/>
            <a:ext cx="1447800" cy="704956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Garamond" charset="0"/>
              </a:rPr>
              <a:t>no </a:t>
            </a:r>
            <a:r>
              <a:rPr lang="en-US" b="1" dirty="0" err="1">
                <a:solidFill>
                  <a:schemeClr val="bg2"/>
                </a:solidFill>
                <a:latin typeface="Garamond" charset="0"/>
              </a:rPr>
              <a:t>cancro</a:t>
            </a:r>
            <a:endParaRPr lang="en-US" b="1" dirty="0">
              <a:solidFill>
                <a:schemeClr val="bg2"/>
              </a:solidFill>
              <a:latin typeface="Garamond" charset="0"/>
            </a:endParaRPr>
          </a:p>
          <a:p>
            <a:pPr algn="ctr" eaLnBrk="0" hangingPunct="0">
              <a:defRPr/>
            </a:pPr>
            <a:r>
              <a:rPr lang="en-US" b="1" dirty="0">
                <a:solidFill>
                  <a:schemeClr val="bg2"/>
                </a:solidFill>
                <a:latin typeface="Garamond" charset="0"/>
              </a:rPr>
              <a:t>no </a:t>
            </a:r>
            <a:r>
              <a:rPr lang="en-US" b="1" dirty="0" err="1">
                <a:solidFill>
                  <a:schemeClr val="bg2"/>
                </a:solidFill>
                <a:latin typeface="Garamond" charset="0"/>
              </a:rPr>
              <a:t>precursori</a:t>
            </a:r>
            <a:endParaRPr lang="en-US" b="1" dirty="0">
              <a:solidFill>
                <a:schemeClr val="bg2"/>
              </a:solidFill>
              <a:latin typeface="Garamond" charset="0"/>
            </a:endParaRPr>
          </a:p>
        </p:txBody>
      </p:sp>
      <p:sp>
        <p:nvSpPr>
          <p:cNvPr id="410639" name="AutoShape 15"/>
          <p:cNvSpPr>
            <a:spLocks noChangeArrowheads="1"/>
          </p:cNvSpPr>
          <p:nvPr/>
        </p:nvSpPr>
        <p:spPr bwMode="auto">
          <a:xfrm>
            <a:off x="3657600" y="4800600"/>
            <a:ext cx="152400" cy="685800"/>
          </a:xfrm>
          <a:prstGeom prst="down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40" name="AutoShape 16"/>
          <p:cNvSpPr>
            <a:spLocks noChangeArrowheads="1"/>
          </p:cNvSpPr>
          <p:nvPr/>
        </p:nvSpPr>
        <p:spPr bwMode="auto">
          <a:xfrm>
            <a:off x="1295400" y="5486400"/>
            <a:ext cx="2424113" cy="152400"/>
          </a:xfrm>
          <a:prstGeom prst="leftArrow">
            <a:avLst>
              <a:gd name="adj1" fmla="val 50000"/>
              <a:gd name="adj2" fmla="val 1791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41" name="AutoShape 17"/>
          <p:cNvSpPr>
            <a:spLocks noChangeArrowheads="1"/>
          </p:cNvSpPr>
          <p:nvPr/>
        </p:nvSpPr>
        <p:spPr bwMode="auto">
          <a:xfrm>
            <a:off x="1295400" y="4495800"/>
            <a:ext cx="152400" cy="976313"/>
          </a:xfrm>
          <a:prstGeom prst="upArrow">
            <a:avLst>
              <a:gd name="adj1" fmla="val 50000"/>
              <a:gd name="adj2" fmla="val 1601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42" name="AutoShape 18"/>
          <p:cNvSpPr>
            <a:spLocks noChangeArrowheads="1"/>
          </p:cNvSpPr>
          <p:nvPr/>
        </p:nvSpPr>
        <p:spPr bwMode="auto">
          <a:xfrm>
            <a:off x="7914384" y="4325796"/>
            <a:ext cx="152400" cy="1215471"/>
          </a:xfrm>
          <a:prstGeom prst="downArrow">
            <a:avLst>
              <a:gd name="adj1" fmla="val 50000"/>
              <a:gd name="adj2" fmla="val 2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410644" name="AutoShape 20"/>
          <p:cNvSpPr>
            <a:spLocks noChangeArrowheads="1"/>
          </p:cNvSpPr>
          <p:nvPr/>
        </p:nvSpPr>
        <p:spPr bwMode="auto">
          <a:xfrm>
            <a:off x="7239000" y="1295400"/>
            <a:ext cx="1293813" cy="5492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Garamond" charset="0"/>
              </a:rPr>
              <a:t>trattamento</a:t>
            </a:r>
            <a:endParaRPr lang="en-US" sz="2400" b="1" i="1" dirty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Garamond" charset="0"/>
            </a:endParaRPr>
          </a:p>
        </p:txBody>
      </p:sp>
      <p:sp>
        <p:nvSpPr>
          <p:cNvPr id="410645" name="AutoShape 21"/>
          <p:cNvSpPr>
            <a:spLocks noChangeArrowheads="1"/>
          </p:cNvSpPr>
          <p:nvPr/>
        </p:nvSpPr>
        <p:spPr bwMode="auto">
          <a:xfrm>
            <a:off x="7772400" y="1905000"/>
            <a:ext cx="152400" cy="609600"/>
          </a:xfrm>
          <a:prstGeom prst="up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2" name="Più 1"/>
          <p:cNvSpPr/>
          <p:nvPr/>
        </p:nvSpPr>
        <p:spPr>
          <a:xfrm>
            <a:off x="3485100" y="3224380"/>
            <a:ext cx="366713" cy="381000"/>
          </a:xfrm>
          <a:prstGeom prst="mathPlu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Meno 2"/>
          <p:cNvSpPr/>
          <p:nvPr/>
        </p:nvSpPr>
        <p:spPr>
          <a:xfrm>
            <a:off x="3490020" y="4225582"/>
            <a:ext cx="381900" cy="381000"/>
          </a:xfrm>
          <a:prstGeom prst="mathMinu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iù 3"/>
          <p:cNvSpPr/>
          <p:nvPr/>
        </p:nvSpPr>
        <p:spPr>
          <a:xfrm>
            <a:off x="6579621" y="2950991"/>
            <a:ext cx="194037" cy="176380"/>
          </a:xfrm>
          <a:prstGeom prst="mathPlus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eno 4"/>
          <p:cNvSpPr/>
          <p:nvPr/>
        </p:nvSpPr>
        <p:spPr>
          <a:xfrm>
            <a:off x="6606078" y="3642315"/>
            <a:ext cx="202859" cy="164514"/>
          </a:xfrm>
          <a:prstGeom prst="mathMinus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>screening </a:t>
            </a:r>
            <a:r>
              <a:rPr lang="en-US" sz="3200" b="1" dirty="0" err="1">
                <a:solidFill>
                  <a:schemeClr val="accent2"/>
                </a:solidFill>
              </a:rPr>
              <a:t>dei</a:t>
            </a:r>
            <a:r>
              <a:rPr lang="en-US" sz="3200" b="1" dirty="0">
                <a:solidFill>
                  <a:schemeClr val="accent2"/>
                </a:solidFill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</a:rPr>
              <a:t>tumori</a:t>
            </a:r>
            <a:r>
              <a:rPr lang="en-US" sz="3200" b="1" dirty="0">
                <a:solidFill>
                  <a:schemeClr val="accent2"/>
                </a:solidFill>
              </a:rPr>
              <a:t>: </a:t>
            </a:r>
            <a:r>
              <a:rPr lang="en-US" sz="32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un </a:t>
            </a:r>
            <a:r>
              <a:rPr lang="en-US" sz="3200" b="1" dirty="0" err="1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processo</a:t>
            </a:r>
            <a:r>
              <a:rPr lang="en-US" sz="3200" b="1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bifasico</a:t>
            </a:r>
            <a:endParaRPr lang="en-US" sz="3200" b="1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1186699" y="5752172"/>
            <a:ext cx="704516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i="1" dirty="0">
                <a:solidFill>
                  <a:srgbClr val="0000FF"/>
                </a:solidFill>
              </a:rPr>
              <a:t>l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GB" sz="1400" b="1" i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lunghezza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400" b="1" i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dell’intervallo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di screening </a:t>
            </a:r>
            <a:r>
              <a:rPr lang="en-GB" sz="1400" b="1" i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dipende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400" b="1" i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dalla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400" b="1" i="1" dirty="0" err="1">
                <a:solidFill>
                  <a:srgbClr val="0000FF"/>
                </a:solidFill>
                <a:latin typeface="+mn-lt"/>
                <a:ea typeface="+mn-ea"/>
                <a:cs typeface="+mn-cs"/>
              </a:rPr>
              <a:t>lunghezza</a:t>
            </a:r>
            <a:r>
              <a:rPr lang="en-GB" sz="1400" b="1" i="1" dirty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400" b="1" i="1" dirty="0">
                <a:solidFill>
                  <a:srgbClr val="0000FF"/>
                </a:solidFill>
              </a:rPr>
              <a:t>del sojourn time del </a:t>
            </a:r>
            <a:r>
              <a:rPr lang="en-GB" sz="1400" b="1" i="1" dirty="0" err="1">
                <a:solidFill>
                  <a:srgbClr val="0000FF"/>
                </a:solidFill>
              </a:rPr>
              <a:t>cancro</a:t>
            </a:r>
            <a:endParaRPr lang="en-GB" sz="1400" b="1" i="1" dirty="0">
              <a:solidFill>
                <a:srgbClr val="0000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umetto 3 5"/>
          <p:cNvSpPr/>
          <p:nvPr/>
        </p:nvSpPr>
        <p:spPr>
          <a:xfrm>
            <a:off x="1186699" y="2227592"/>
            <a:ext cx="1415711" cy="996788"/>
          </a:xfrm>
          <a:prstGeom prst="wedgeEllipseCallou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/>
          <p:cNvSpPr txBox="1"/>
          <p:nvPr/>
        </p:nvSpPr>
        <p:spPr>
          <a:xfrm>
            <a:off x="1394886" y="2403560"/>
            <a:ext cx="1063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GB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molto</a:t>
            </a:r>
            <a:endParaRPr lang="en-GB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sensibile</a:t>
            </a:r>
            <a:endParaRPr lang="en-GB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Fumetto 3 28"/>
          <p:cNvSpPr/>
          <p:nvPr/>
        </p:nvSpPr>
        <p:spPr>
          <a:xfrm>
            <a:off x="5190367" y="1679098"/>
            <a:ext cx="1415711" cy="996788"/>
          </a:xfrm>
          <a:prstGeom prst="wedgeEllipseCallou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asellaDiTesto 29"/>
          <p:cNvSpPr txBox="1"/>
          <p:nvPr/>
        </p:nvSpPr>
        <p:spPr>
          <a:xfrm>
            <a:off x="5398554" y="1855066"/>
            <a:ext cx="1063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en-GB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molto</a:t>
            </a:r>
            <a:endParaRPr lang="en-GB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specifica</a:t>
            </a:r>
            <a:endParaRPr lang="en-GB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4042906" y="5472113"/>
            <a:ext cx="3729494" cy="145354"/>
          </a:xfrm>
          <a:prstGeom prst="leftArrow">
            <a:avLst>
              <a:gd name="adj1" fmla="val 50000"/>
              <a:gd name="adj2" fmla="val 17916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5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9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6" grpId="0" animBg="1"/>
      <p:bldP spid="7" grpId="0"/>
      <p:bldP spid="29" grpId="0" animBg="1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66493" y="1036059"/>
            <a:ext cx="2753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</a:rPr>
              <a:t>esami diagnostici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32751" y="1831498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accent2"/>
                </a:solidFill>
              </a:rPr>
              <a:t>pap</a:t>
            </a:r>
            <a:r>
              <a:rPr lang="it-IT" sz="2000" b="1" dirty="0">
                <a:solidFill>
                  <a:schemeClr val="accent2"/>
                </a:solidFill>
              </a:rPr>
              <a:t> test/HPV</a:t>
            </a:r>
          </a:p>
        </p:txBody>
      </p:sp>
      <p:sp>
        <p:nvSpPr>
          <p:cNvPr id="4" name="Freccia destra 3"/>
          <p:cNvSpPr/>
          <p:nvPr/>
        </p:nvSpPr>
        <p:spPr>
          <a:xfrm>
            <a:off x="5129539" y="1979995"/>
            <a:ext cx="686243" cy="157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150731" y="1823603"/>
            <a:ext cx="23353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colposcopia, biopsia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732751" y="2863171"/>
            <a:ext cx="16832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2"/>
                </a:solidFill>
              </a:rPr>
              <a:t>mammografia</a:t>
            </a:r>
          </a:p>
        </p:txBody>
      </p:sp>
      <p:sp>
        <p:nvSpPr>
          <p:cNvPr id="7" name="Freccia destra 6"/>
          <p:cNvSpPr/>
          <p:nvPr/>
        </p:nvSpPr>
        <p:spPr>
          <a:xfrm>
            <a:off x="5129539" y="3008010"/>
            <a:ext cx="686243" cy="157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216365" y="2701738"/>
            <a:ext cx="2696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ecografia, ago-aspirato, </a:t>
            </a:r>
          </a:p>
          <a:p>
            <a:r>
              <a:rPr lang="it-IT" sz="2000" b="1" dirty="0">
                <a:solidFill>
                  <a:schemeClr val="accent1"/>
                </a:solidFill>
              </a:rPr>
              <a:t>micro-istologia, biopsia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803739" y="4043839"/>
            <a:ext cx="846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2"/>
                </a:solidFill>
              </a:rPr>
              <a:t>FIT/FS</a:t>
            </a:r>
          </a:p>
        </p:txBody>
      </p:sp>
      <p:sp>
        <p:nvSpPr>
          <p:cNvPr id="10" name="Freccia destra 9"/>
          <p:cNvSpPr/>
          <p:nvPr/>
        </p:nvSpPr>
        <p:spPr>
          <a:xfrm>
            <a:off x="5129539" y="4178025"/>
            <a:ext cx="686243" cy="1577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303131" y="4033097"/>
            <a:ext cx="1443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colonscopia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2699531" y="862414"/>
            <a:ext cx="1670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</a:rPr>
              <a:t>esami di</a:t>
            </a:r>
          </a:p>
          <a:p>
            <a:r>
              <a:rPr lang="it-IT" sz="2800" b="1" dirty="0">
                <a:solidFill>
                  <a:schemeClr val="tx2"/>
                </a:solidFill>
              </a:rPr>
              <a:t>screening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96004" y="1014814"/>
            <a:ext cx="1533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chemeClr val="tx2"/>
                </a:solidFill>
              </a:rPr>
              <a:t>bersaglio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610621" y="1841090"/>
            <a:ext cx="1224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accent2"/>
                </a:solidFill>
              </a:rPr>
              <a:t>ca</a:t>
            </a:r>
            <a:r>
              <a:rPr lang="it-IT" sz="2000" b="1" dirty="0">
                <a:solidFill>
                  <a:schemeClr val="accent2"/>
                </a:solidFill>
              </a:rPr>
              <a:t> cervice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10621" y="2878956"/>
            <a:ext cx="1610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accent2"/>
                </a:solidFill>
              </a:rPr>
              <a:t>ca</a:t>
            </a:r>
            <a:r>
              <a:rPr lang="it-IT" sz="2000" b="1" dirty="0">
                <a:solidFill>
                  <a:schemeClr val="accent2"/>
                </a:solidFill>
              </a:rPr>
              <a:t> mammella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10621" y="4033097"/>
            <a:ext cx="16337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accent2"/>
                </a:solidFill>
              </a:rPr>
              <a:t>ca</a:t>
            </a:r>
            <a:r>
              <a:rPr lang="it-IT" sz="2000" b="1" dirty="0">
                <a:solidFill>
                  <a:schemeClr val="accent2"/>
                </a:solidFill>
              </a:rPr>
              <a:t> </a:t>
            </a:r>
            <a:r>
              <a:rPr lang="it-IT" sz="2000" b="1" dirty="0" err="1">
                <a:solidFill>
                  <a:schemeClr val="accent2"/>
                </a:solidFill>
              </a:rPr>
              <a:t>colorettale</a:t>
            </a:r>
            <a:endParaRPr lang="it-IT" sz="2000" b="1" dirty="0">
              <a:solidFill>
                <a:schemeClr val="accent2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5868" y="6589101"/>
            <a:ext cx="3295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solidFill>
                  <a:srgbClr val="376092"/>
                </a:solidFill>
              </a:rPr>
              <a:t>ALDAI La prevenzione – Milano, 29 gennaio 2018</a:t>
            </a:r>
          </a:p>
        </p:txBody>
      </p:sp>
    </p:spTree>
    <p:extLst>
      <p:ext uri="{BB962C8B-B14F-4D97-AF65-F5344CB8AC3E}">
        <p14:creationId xmlns:p14="http://schemas.microsoft.com/office/powerpoint/2010/main" val="413555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6917</TotalTime>
  <Words>526</Words>
  <Application>Microsoft Office PowerPoint</Application>
  <PresentationFormat>Presentazione su schermo (4:3)</PresentationFormat>
  <Paragraphs>128</Paragraphs>
  <Slides>12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Arial Unicode MS</vt:lpstr>
      <vt:lpstr>Calibri</vt:lpstr>
      <vt:lpstr>Garamond</vt:lpstr>
      <vt:lpstr>Tahoma</vt:lpstr>
      <vt:lpstr>Times New Roman</vt:lpstr>
      <vt:lpstr>Verdana</vt:lpstr>
      <vt:lpstr>Tema di Office</vt:lpstr>
      <vt:lpstr>Presentazione standard di PowerPoint</vt:lpstr>
      <vt:lpstr>sommario</vt:lpstr>
      <vt:lpstr>sommario</vt:lpstr>
      <vt:lpstr>Presentazione standard di PowerPoint</vt:lpstr>
      <vt:lpstr>programma di screening oncologico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Effetto dello screening sull’incidenza del cancro della mammella</vt:lpstr>
      <vt:lpstr> </vt:lpstr>
      <vt:lpstr>Cos’è la sovradiagnosi?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Luigi Bisanti</dc:creator>
  <cp:lastModifiedBy>Roberta</cp:lastModifiedBy>
  <cp:revision>1677</cp:revision>
  <dcterms:created xsi:type="dcterms:W3CDTF">2014-06-10T16:31:12Z</dcterms:created>
  <dcterms:modified xsi:type="dcterms:W3CDTF">2018-03-06T09:36:51Z</dcterms:modified>
</cp:coreProperties>
</file>