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7" r:id="rId2"/>
    <p:sldId id="649" r:id="rId3"/>
    <p:sldId id="515" r:id="rId4"/>
    <p:sldId id="652" r:id="rId5"/>
    <p:sldId id="516" r:id="rId6"/>
    <p:sldId id="691" r:id="rId7"/>
    <p:sldId id="692" r:id="rId8"/>
    <p:sldId id="518" r:id="rId9"/>
    <p:sldId id="519" r:id="rId10"/>
    <p:sldId id="520" r:id="rId11"/>
    <p:sldId id="588" r:id="rId12"/>
    <p:sldId id="521" r:id="rId13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B9ED"/>
    <a:srgbClr val="ACD2ED"/>
    <a:srgbClr val="BEDFFF"/>
    <a:srgbClr val="6CC4ED"/>
    <a:srgbClr val="8EB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36" autoAdjust="0"/>
    <p:restoredTop sz="94581" autoAdjust="0"/>
  </p:normalViewPr>
  <p:slideViewPr>
    <p:cSldViewPr snapToGrid="0" snapToObjects="1">
      <p:cViewPr varScale="1">
        <p:scale>
          <a:sx n="68" d="100"/>
          <a:sy n="68" d="100"/>
        </p:scale>
        <p:origin x="124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3" d="100"/>
        <a:sy n="113" d="100"/>
      </p:scale>
      <p:origin x="0" y="0"/>
    </p:cViewPr>
  </p:sorterViewPr>
  <p:notesViewPr>
    <p:cSldViewPr snapToGrid="0" snapToObjects="1">
      <p:cViewPr varScale="1">
        <p:scale>
          <a:sx n="104" d="100"/>
          <a:sy n="104" d="100"/>
        </p:scale>
        <p:origin x="-3760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F2C23-ED95-FB49-9B10-4ECAE8383BE9}" type="datetimeFigureOut">
              <a:rPr lang="it-IT" smtClean="0"/>
              <a:pPr/>
              <a:t>06/03/2018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21C78-113B-C745-9892-F5C6D3292F29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098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21C78-113B-C745-9892-F5C6D3292F29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31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A945-6417-634C-9D0B-F338B51C49F7}" type="datetimeFigureOut">
              <a:rPr lang="it-IT" smtClean="0"/>
              <a:pPr/>
              <a:t>06/03/2018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C631-274E-484C-B5B2-21D56B55BD15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959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A945-6417-634C-9D0B-F338B51C49F7}" type="datetimeFigureOut">
              <a:rPr lang="it-IT" smtClean="0"/>
              <a:pPr/>
              <a:t>06/03/2018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C631-274E-484C-B5B2-21D56B55BD15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485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A945-6417-634C-9D0B-F338B51C49F7}" type="datetimeFigureOut">
              <a:rPr lang="it-IT" smtClean="0"/>
              <a:pPr/>
              <a:t>06/03/2018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C631-274E-484C-B5B2-21D56B55BD15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731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A945-6417-634C-9D0B-F338B51C49F7}" type="datetimeFigureOut">
              <a:rPr lang="it-IT" smtClean="0"/>
              <a:pPr/>
              <a:t>06/03/2018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C631-274E-484C-B5B2-21D56B55BD15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976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A945-6417-634C-9D0B-F338B51C49F7}" type="datetimeFigureOut">
              <a:rPr lang="it-IT" smtClean="0"/>
              <a:pPr/>
              <a:t>06/03/2018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C631-274E-484C-B5B2-21D56B55BD15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258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A945-6417-634C-9D0B-F338B51C49F7}" type="datetimeFigureOut">
              <a:rPr lang="it-IT" smtClean="0"/>
              <a:pPr/>
              <a:t>06/03/2018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C631-274E-484C-B5B2-21D56B55BD15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212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A945-6417-634C-9D0B-F338B51C49F7}" type="datetimeFigureOut">
              <a:rPr lang="it-IT" smtClean="0"/>
              <a:pPr/>
              <a:t>06/03/2018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C631-274E-484C-B5B2-21D56B55BD15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273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A945-6417-634C-9D0B-F338B51C49F7}" type="datetimeFigureOut">
              <a:rPr lang="it-IT" smtClean="0"/>
              <a:pPr/>
              <a:t>06/03/2018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C631-274E-484C-B5B2-21D56B55BD15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123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A945-6417-634C-9D0B-F338B51C49F7}" type="datetimeFigureOut">
              <a:rPr lang="it-IT" smtClean="0"/>
              <a:pPr/>
              <a:t>06/03/2018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C631-274E-484C-B5B2-21D56B55BD15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030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A945-6417-634C-9D0B-F338B51C49F7}" type="datetimeFigureOut">
              <a:rPr lang="it-IT" smtClean="0"/>
              <a:pPr/>
              <a:t>06/03/2018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C631-274E-484C-B5B2-21D56B55BD15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781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A945-6417-634C-9D0B-F338B51C49F7}" type="datetimeFigureOut">
              <a:rPr lang="it-IT" smtClean="0"/>
              <a:pPr/>
              <a:t>06/03/2018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C631-274E-484C-B5B2-21D56B55BD15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76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0A945-6417-634C-9D0B-F338B51C49F7}" type="datetimeFigureOut">
              <a:rPr lang="it-IT" smtClean="0"/>
              <a:pPr/>
              <a:t>06/03/2018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DC631-274E-484C-B5B2-21D56B55BD15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13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216366" y="2217437"/>
            <a:ext cx="8737424" cy="3708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 dirty="0">
                <a:solidFill>
                  <a:schemeClr val="accent1">
                    <a:lumMod val="75000"/>
                  </a:schemeClr>
                </a:solidFill>
                <a:latin typeface="Tahoma" charset="0"/>
              </a:rPr>
              <a:t>Gli screening dei tumori vantaggi e svantaggi</a:t>
            </a:r>
          </a:p>
          <a:p>
            <a:pPr algn="ctr">
              <a:spcBef>
                <a:spcPct val="50000"/>
              </a:spcBef>
            </a:pPr>
            <a:r>
              <a:rPr lang="it-IT" sz="2400" b="1" i="1" dirty="0">
                <a:solidFill>
                  <a:schemeClr val="accent1"/>
                </a:solidFill>
                <a:latin typeface="Tahoma" charset="0"/>
              </a:rPr>
              <a:t>una risorsa di salute, un diritto, una scelta consapevole</a:t>
            </a:r>
          </a:p>
          <a:p>
            <a:pPr algn="ctr">
              <a:spcBef>
                <a:spcPct val="50000"/>
              </a:spcBef>
            </a:pPr>
            <a:r>
              <a:rPr lang="it-IT" sz="2800" b="1" dirty="0">
                <a:solidFill>
                  <a:srgbClr val="FF9900"/>
                </a:solidFill>
                <a:latin typeface="Tahoma" charset="0"/>
              </a:rPr>
              <a:t>(parte 3</a:t>
            </a:r>
            <a:r>
              <a:rPr lang="it-IT" sz="2800" b="1" baseline="30000" dirty="0">
                <a:solidFill>
                  <a:srgbClr val="FF9900"/>
                </a:solidFill>
                <a:latin typeface="Tahoma" charset="0"/>
              </a:rPr>
              <a:t>°</a:t>
            </a:r>
            <a:r>
              <a:rPr lang="it-IT" sz="2800" b="1" dirty="0">
                <a:solidFill>
                  <a:srgbClr val="FF9900"/>
                </a:solidFill>
                <a:latin typeface="Tahoma" charset="0"/>
              </a:rPr>
              <a:t>)</a:t>
            </a:r>
          </a:p>
          <a:p>
            <a:pPr algn="ctr">
              <a:spcBef>
                <a:spcPct val="50000"/>
              </a:spcBef>
            </a:pPr>
            <a:endParaRPr lang="it-IT" sz="2800" b="1" dirty="0">
              <a:solidFill>
                <a:srgbClr val="FF9900"/>
              </a:solidFill>
              <a:latin typeface="Tahoma" charset="0"/>
            </a:endParaRPr>
          </a:p>
          <a:p>
            <a:pPr algn="ctr">
              <a:spcBef>
                <a:spcPct val="50000"/>
              </a:spcBef>
            </a:pPr>
            <a:r>
              <a:rPr lang="it-IT" b="1" i="1" dirty="0">
                <a:solidFill>
                  <a:schemeClr val="accent2"/>
                </a:solidFill>
              </a:rPr>
              <a:t>																	 </a:t>
            </a:r>
            <a:r>
              <a:rPr lang="it-IT" sz="2400" b="1" i="1" dirty="0">
                <a:solidFill>
                  <a:schemeClr val="accent2"/>
                </a:solidFill>
                <a:latin typeface="Tahoma" charset="0"/>
              </a:rPr>
              <a:t>Luigi Bisanti</a:t>
            </a:r>
            <a:endParaRPr lang="it-IT" dirty="0">
              <a:latin typeface="Tahoma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65868" y="6462893"/>
            <a:ext cx="4852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rgbClr val="376092"/>
                </a:solidFill>
              </a:rPr>
              <a:t>ALDAI La prevenzione – Milano, 29 gennaio 2018</a:t>
            </a:r>
          </a:p>
        </p:txBody>
      </p:sp>
    </p:spTree>
    <p:extLst>
      <p:ext uri="{BB962C8B-B14F-4D97-AF65-F5344CB8AC3E}">
        <p14:creationId xmlns:p14="http://schemas.microsoft.com/office/powerpoint/2010/main" val="367759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1600200"/>
            <a:ext cx="3833795" cy="1941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>
            <a:noAutofit/>
          </a:bodyPr>
          <a:lstStyle>
            <a:lvl1pPr marL="1825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7302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0048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187450" indent="-1365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non arrecare danno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 b="1" dirty="0" err="1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p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rodurre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 un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beneficio</a:t>
            </a:r>
            <a:endParaRPr lang="en-US" b="1" dirty="0">
              <a:solidFill>
                <a:schemeClr val="accent1">
                  <a:lumMod val="75000"/>
                </a:schemeClr>
              </a:solidFill>
              <a:cs typeface="Arial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ea typeface="+mn-ea"/>
                <a:cs typeface="Arial" charset="0"/>
              </a:rPr>
              <a:t>autonomia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a typeface="+mn-ea"/>
                <a:cs typeface="Arial" charset="0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ea typeface="+mn-ea"/>
                <a:cs typeface="Arial" charset="0"/>
              </a:rPr>
              <a:t>della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a typeface="+mn-ea"/>
                <a:cs typeface="Arial" charset="0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ea typeface="+mn-ea"/>
                <a:cs typeface="Arial" charset="0"/>
              </a:rPr>
              <a:t>decisione</a:t>
            </a:r>
            <a:endParaRPr lang="en-US" b="1" dirty="0">
              <a:solidFill>
                <a:schemeClr val="accent1">
                  <a:lumMod val="75000"/>
                </a:schemeClr>
              </a:solidFill>
              <a:ea typeface="+mn-ea"/>
              <a:cs typeface="Arial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ea typeface="+mn-ea"/>
                <a:cs typeface="Arial" charset="0"/>
              </a:rPr>
              <a:t>equità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a typeface="+mn-ea"/>
                <a:cs typeface="Arial" charset="0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ea typeface="+mn-ea"/>
                <a:cs typeface="Arial" charset="0"/>
              </a:rPr>
              <a:t>dell’offerta</a:t>
            </a:r>
            <a:endParaRPr lang="en-US" b="1" dirty="0">
              <a:solidFill>
                <a:schemeClr val="accent1">
                  <a:lumMod val="75000"/>
                </a:schemeClr>
              </a:solidFill>
              <a:ea typeface="+mn-ea"/>
              <a:cs typeface="Arial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2247744" y="693737"/>
            <a:ext cx="3818019" cy="54474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t-IT" sz="2800" b="1" dirty="0">
                <a:solidFill>
                  <a:srgbClr val="D2533C"/>
                </a:solidFill>
                <a:cs typeface="Arial" charset="0"/>
              </a:rPr>
              <a:t>etica degli screening</a:t>
            </a:r>
            <a:endParaRPr lang="en-GB" sz="2800" b="1" i="1" dirty="0">
              <a:solidFill>
                <a:srgbClr val="D2533C"/>
              </a:solidFill>
              <a:latin typeface="+mn-lt"/>
              <a:cs typeface="Arial" charset="0"/>
            </a:endParaRPr>
          </a:p>
        </p:txBody>
      </p:sp>
      <p:sp>
        <p:nvSpPr>
          <p:cNvPr id="29700" name="Segnaposto piè di pagina 3"/>
          <p:cNvSpPr>
            <a:spLocks noGrp="1"/>
          </p:cNvSpPr>
          <p:nvPr>
            <p:ph type="ftr" sz="quarter" idx="11"/>
          </p:nvPr>
        </p:nvSpPr>
        <p:spPr bwMode="auto">
          <a:xfrm>
            <a:off x="3349625" y="0"/>
            <a:ext cx="5737225" cy="32861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1400" b="1">
                <a:solidFill>
                  <a:schemeClr val="bg1"/>
                </a:solidFill>
              </a:rPr>
              <a:t>Breast Cancer Masterclass: State of the Art and Controversies </a:t>
            </a:r>
          </a:p>
        </p:txBody>
      </p:sp>
      <p:sp>
        <p:nvSpPr>
          <p:cNvPr id="29701" name="CasellaDiTesto 2"/>
          <p:cNvSpPr txBox="1">
            <a:spLocks noChangeArrowheads="1"/>
          </p:cNvSpPr>
          <p:nvPr/>
        </p:nvSpPr>
        <p:spPr bwMode="auto">
          <a:xfrm>
            <a:off x="55563" y="28575"/>
            <a:ext cx="30876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400" b="1">
                <a:solidFill>
                  <a:schemeClr val="bg1"/>
                </a:solidFill>
              </a:rPr>
              <a:t>IEO – Milan, 14-15 November 2013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65868" y="6589101"/>
            <a:ext cx="3295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solidFill>
                  <a:srgbClr val="376092"/>
                </a:solidFill>
              </a:rPr>
              <a:t>ALDAI La prevenzione – Milano, 29 gennaio 2018</a:t>
            </a:r>
          </a:p>
        </p:txBody>
      </p:sp>
    </p:spTree>
    <p:extLst>
      <p:ext uri="{BB962C8B-B14F-4D97-AF65-F5344CB8AC3E}">
        <p14:creationId xmlns:p14="http://schemas.microsoft.com/office/powerpoint/2010/main" val="366602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57200" y="1600200"/>
            <a:ext cx="7919706" cy="3527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>
            <a:noAutofit/>
          </a:bodyPr>
          <a:lstStyle>
            <a:lvl1pPr marL="1825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7302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0048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187450" indent="-1365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non è sufficiente l’efficacia per giustificare uno screening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it-IT" sz="800" b="1" dirty="0">
              <a:solidFill>
                <a:schemeClr val="accent1">
                  <a:lumMod val="75000"/>
                </a:schemeClr>
              </a:solidFill>
              <a:cs typeface="Arial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bisogna che vantaggi e svantaggi siano considerati ben bilanciati dalla popolazione e dal singolo individuo …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it-IT" sz="800" b="1" dirty="0">
              <a:solidFill>
                <a:schemeClr val="accent1">
                  <a:lumMod val="75000"/>
                </a:schemeClr>
              </a:solidFill>
              <a:cs typeface="Arial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Arial" charset="0"/>
              </a:rPr>
              <a:t>… tenendo conto dei costi economici e sociali, garantendo l’equità d’accesso e rispettando i diritti dell’individuo e la sua libertà di scelta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it-IT" sz="800" b="1" dirty="0">
              <a:solidFill>
                <a:schemeClr val="accent1">
                  <a:lumMod val="75000"/>
                </a:schemeClr>
              </a:solidFill>
              <a:ea typeface="+mn-ea"/>
              <a:cs typeface="Arial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Arial" charset="0"/>
              </a:rPr>
              <a:t>non informare efficacemente e con obiettività sugli aspetti positivi e negativi dello screening non è etico e contrasta l’autonomia individuale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it-IT" sz="800" b="1" dirty="0">
              <a:solidFill>
                <a:schemeClr val="accent1">
                  <a:lumMod val="75000"/>
                </a:schemeClr>
              </a:solidFill>
              <a:ea typeface="+mn-ea"/>
              <a:cs typeface="Arial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Arial" charset="0"/>
              </a:rPr>
              <a:t>nessuna pressione va esercitata per favorire la partecipazione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title"/>
          </p:nvPr>
        </p:nvSpPr>
        <p:spPr>
          <a:xfrm>
            <a:off x="2247744" y="693737"/>
            <a:ext cx="4188749" cy="54474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t-IT" sz="2800" b="1" dirty="0">
                <a:solidFill>
                  <a:srgbClr val="D2533C"/>
                </a:solidFill>
                <a:cs typeface="Arial" charset="0"/>
              </a:rPr>
              <a:t>considerazioni conclusive</a:t>
            </a:r>
            <a:endParaRPr lang="en-GB" sz="2800" b="1" i="1" dirty="0">
              <a:solidFill>
                <a:srgbClr val="D2533C"/>
              </a:solidFill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93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artoo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6763"/>
            <a:ext cx="7696200" cy="624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Segnaposto piè di pagina 3"/>
          <p:cNvSpPr>
            <a:spLocks noGrp="1"/>
          </p:cNvSpPr>
          <p:nvPr>
            <p:ph type="ftr" sz="quarter" idx="11"/>
          </p:nvPr>
        </p:nvSpPr>
        <p:spPr bwMode="auto">
          <a:xfrm>
            <a:off x="3349625" y="0"/>
            <a:ext cx="5737225" cy="32861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1400" b="1">
                <a:solidFill>
                  <a:schemeClr val="bg1"/>
                </a:solidFill>
              </a:rPr>
              <a:t>Breast Cancer Masterclass: State of the Art and Controversies </a:t>
            </a:r>
          </a:p>
        </p:txBody>
      </p:sp>
      <p:sp>
        <p:nvSpPr>
          <p:cNvPr id="30724" name="CasellaDiTesto 2"/>
          <p:cNvSpPr txBox="1">
            <a:spLocks noChangeArrowheads="1"/>
          </p:cNvSpPr>
          <p:nvPr/>
        </p:nvSpPr>
        <p:spPr bwMode="auto">
          <a:xfrm>
            <a:off x="55563" y="28575"/>
            <a:ext cx="30876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400" b="1">
                <a:solidFill>
                  <a:schemeClr val="bg1"/>
                </a:solidFill>
              </a:rPr>
              <a:t>IEO – Milan, 14-15 November 2013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65868" y="6589101"/>
            <a:ext cx="3295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solidFill>
                  <a:srgbClr val="376092"/>
                </a:solidFill>
              </a:rPr>
              <a:t>ALDAI La prevenzione – Milano, 29 gennaio 2018</a:t>
            </a:r>
          </a:p>
        </p:txBody>
      </p:sp>
      <p:sp>
        <p:nvSpPr>
          <p:cNvPr id="2" name="Rettangolo 1"/>
          <p:cNvSpPr/>
          <p:nvPr/>
        </p:nvSpPr>
        <p:spPr>
          <a:xfrm>
            <a:off x="1" y="5932095"/>
            <a:ext cx="9144000" cy="53641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100" b="1" i="1" dirty="0">
                <a:solidFill>
                  <a:srgbClr val="FF0000"/>
                </a:solidFill>
              </a:rPr>
              <a:t>“sarei arrivato anche prima, … non fosse stato per tutti questi screening!”</a:t>
            </a:r>
          </a:p>
        </p:txBody>
      </p:sp>
    </p:spTree>
    <p:extLst>
      <p:ext uri="{BB962C8B-B14F-4D97-AF65-F5344CB8AC3E}">
        <p14:creationId xmlns:p14="http://schemas.microsoft.com/office/powerpoint/2010/main" val="623437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849711" y="2342998"/>
            <a:ext cx="4684896" cy="3760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rgbClr val="C6D9F1"/>
                </a:solidFill>
              </a:rPr>
              <a:t>definizioni e teoria</a:t>
            </a:r>
          </a:p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quali tumori</a:t>
            </a:r>
          </a:p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condizioni allo sviluppo di un programma</a:t>
            </a:r>
          </a:p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organizzazione e funzionamento</a:t>
            </a:r>
          </a:p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screening oncologici in Italia</a:t>
            </a:r>
          </a:p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verifica di efficacia e controllo di qualità</a:t>
            </a:r>
          </a:p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chemeClr val="accent1"/>
                </a:solidFill>
              </a:rPr>
              <a:t>vantaggi e svantaggi</a:t>
            </a:r>
          </a:p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etica degli screening oncologici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57411" y="1623896"/>
            <a:ext cx="2540000" cy="537042"/>
          </a:xfrm>
        </p:spPr>
        <p:txBody>
          <a:bodyPr>
            <a:normAutofit/>
          </a:bodyPr>
          <a:lstStyle/>
          <a:p>
            <a:r>
              <a:rPr lang="en-GB" sz="2800" b="1" dirty="0" err="1">
                <a:solidFill>
                  <a:schemeClr val="accent2"/>
                </a:solidFill>
              </a:rPr>
              <a:t>sommario</a:t>
            </a:r>
            <a:endParaRPr lang="en-GB" sz="2800" b="1" dirty="0">
              <a:solidFill>
                <a:srgbClr val="C0504D"/>
              </a:solidFill>
              <a:latin typeface="+mn-lt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2321187" y="517569"/>
            <a:ext cx="37396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 b="1" dirty="0">
                <a:solidFill>
                  <a:schemeClr val="accent1">
                    <a:lumMod val="75000"/>
                  </a:schemeClr>
                </a:solidFill>
              </a:rPr>
              <a:t>Gli screening dei tumori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65868" y="6589101"/>
            <a:ext cx="3295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solidFill>
                  <a:srgbClr val="376092"/>
                </a:solidFill>
              </a:rPr>
              <a:t>ALDAI La prevenzione – Milano, 29 gennaio 2018</a:t>
            </a:r>
          </a:p>
        </p:txBody>
      </p:sp>
    </p:spTree>
    <p:extLst>
      <p:ext uri="{BB962C8B-B14F-4D97-AF65-F5344CB8AC3E}">
        <p14:creationId xmlns:p14="http://schemas.microsoft.com/office/powerpoint/2010/main" val="853008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662113" y="1595438"/>
            <a:ext cx="11998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>
                <a:solidFill>
                  <a:schemeClr val="accent1"/>
                </a:solidFill>
                <a:ea typeface="+mn-ea"/>
                <a:cs typeface="+mn-cs"/>
              </a:rPr>
              <a:t>benefici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259513" y="1581150"/>
            <a:ext cx="9076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>
                <a:solidFill>
                  <a:srgbClr val="4F81BD"/>
                </a:solidFill>
                <a:ea typeface="+mn-ea"/>
                <a:cs typeface="+mn-cs"/>
              </a:rPr>
              <a:t>danni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356349" y="712788"/>
            <a:ext cx="48662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>
                <a:solidFill>
                  <a:schemeClr val="accent2"/>
                </a:solidFill>
                <a:ea typeface="+mn-ea"/>
                <a:cs typeface="+mn-cs"/>
              </a:rPr>
              <a:t>screening: un bilancio positivo?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009649" y="2303463"/>
            <a:ext cx="3344449" cy="335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905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82600">
              <a:tabLst>
                <a:tab pos="1905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1905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1905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1905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180975" indent="-180975"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it-IT" sz="2000" b="1">
                <a:solidFill>
                  <a:schemeClr val="accent1">
                    <a:lumMod val="75000"/>
                  </a:schemeClr>
                </a:solidFill>
                <a:latin typeface="+mn-lt"/>
              </a:rPr>
              <a:t>riduzione della mortalità and prognosi migliore per I veri positivi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800" b="1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it-IT" sz="2000" b="1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it-IT" sz="2000" b="1">
                <a:solidFill>
                  <a:schemeClr val="accent1">
                    <a:lumMod val="75000"/>
                  </a:schemeClr>
                </a:solidFill>
              </a:rPr>
              <a:t>riduzione dell’incidenza 	</a:t>
            </a:r>
            <a:r>
              <a:rPr lang="it-IT" sz="2000" b="1">
                <a:solidFill>
                  <a:schemeClr val="accent1">
                    <a:lumMod val="75000"/>
                  </a:schemeClr>
                </a:solidFill>
                <a:latin typeface="+mn-lt"/>
              </a:rPr>
              <a:t>(quando si applica)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800" b="1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it-IT" sz="2000" b="1">
                <a:solidFill>
                  <a:schemeClr val="accent1">
                    <a:lumMod val="75000"/>
                  </a:schemeClr>
                </a:solidFill>
                <a:latin typeface="+mn-lt"/>
              </a:rPr>
              <a:t> trattamenti meno aggressivi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800" b="1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it-IT" sz="2000" b="1">
                <a:solidFill>
                  <a:schemeClr val="accent1">
                    <a:lumMod val="75000"/>
                  </a:schemeClr>
                </a:solidFill>
                <a:latin typeface="+mn-lt"/>
              </a:rPr>
              <a:t> rassicurazione ai veri 	negativi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800" b="1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it-IT" sz="2000" b="1">
                <a:solidFill>
                  <a:schemeClr val="accent1">
                    <a:lumMod val="75000"/>
                  </a:schemeClr>
                </a:solidFill>
                <a:latin typeface="+mn-lt"/>
              </a:rPr>
              <a:t> processo costo-efficace (?)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5319713" y="2195513"/>
            <a:ext cx="3633787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905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tabLst>
                <a:tab pos="1905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1905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1905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1905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342900" indent="-342900" fontAlgn="auto">
              <a:spcBef>
                <a:spcPts val="0"/>
              </a:spcBef>
              <a:spcAft>
                <a:spcPts val="0"/>
              </a:spcAft>
              <a:buSzPct val="126000"/>
              <a:buFont typeface="Arial"/>
              <a:buChar char="•"/>
              <a:tabLst>
                <a:tab pos="180975" algn="l"/>
              </a:tabLst>
              <a:defRPr/>
            </a:pPr>
            <a:r>
              <a:rPr lang="it-IT" sz="2000" b="1">
                <a:solidFill>
                  <a:schemeClr val="accent1">
                    <a:lumMod val="75000"/>
                  </a:schemeClr>
                </a:solidFill>
                <a:latin typeface="+mn-lt"/>
              </a:rPr>
              <a:t>sovratrattamento dei casi sovradiagnosticati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SzPct val="126000"/>
              <a:tabLst>
                <a:tab pos="180975" algn="l"/>
              </a:tabLst>
              <a:defRPr/>
            </a:pPr>
            <a:endParaRPr lang="it-IT" sz="800" b="1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SzPct val="126000"/>
              <a:buFont typeface="Arial"/>
              <a:buChar char="•"/>
              <a:tabLst>
                <a:tab pos="180975" algn="l"/>
              </a:tabLst>
              <a:defRPr/>
            </a:pPr>
            <a:r>
              <a:rPr lang="it-IT" sz="2000" b="1">
                <a:solidFill>
                  <a:schemeClr val="accent1">
                    <a:lumMod val="75000"/>
                  </a:schemeClr>
                </a:solidFill>
              </a:rPr>
              <a:t>falsa rassicurazione ai falsi	negativi</a:t>
            </a:r>
            <a:endParaRPr lang="it-IT" sz="2000" b="1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SzPct val="126000"/>
              <a:defRPr/>
            </a:pPr>
            <a:endParaRPr lang="it-IT" sz="800" b="1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SzPct val="126000"/>
              <a:buFont typeface="Arial"/>
              <a:buChar char="•"/>
              <a:tabLst>
                <a:tab pos="180975" algn="l"/>
              </a:tabLst>
              <a:defRPr/>
            </a:pPr>
            <a:r>
              <a:rPr lang="it-IT" sz="2000" b="1">
                <a:solidFill>
                  <a:schemeClr val="accent1">
                    <a:lumMod val="75000"/>
                  </a:schemeClr>
                </a:solidFill>
                <a:latin typeface="+mn-lt"/>
              </a:rPr>
              <a:t>ansia e interventi sanitari non giustificati sui falsi positivi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SzPct val="126000"/>
              <a:defRPr/>
            </a:pPr>
            <a:endParaRPr lang="it-IT" sz="800" b="1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SzPct val="126000"/>
              <a:buFont typeface="Arial"/>
              <a:buChar char="•"/>
              <a:tabLst>
                <a:tab pos="182563" algn="l"/>
              </a:tabLst>
              <a:defRPr/>
            </a:pPr>
            <a:r>
              <a:rPr lang="it-IT" sz="2000" b="1">
                <a:solidFill>
                  <a:schemeClr val="accent1">
                    <a:lumMod val="75000"/>
                  </a:schemeClr>
                </a:solidFill>
                <a:latin typeface="+mn-lt"/>
              </a:rPr>
              <a:t>trattamenti troppo aggressivi (a volte) delle lesioni pre-cancerose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SzPct val="126000"/>
              <a:buFont typeface="Arial"/>
              <a:buChar char="•"/>
              <a:tabLst>
                <a:tab pos="182563" algn="l"/>
              </a:tabLst>
              <a:defRPr/>
            </a:pPr>
            <a:endParaRPr lang="it-IT" sz="800" b="1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7655" name="Segnaposto piè di pagina 3"/>
          <p:cNvSpPr>
            <a:spLocks noGrp="1"/>
          </p:cNvSpPr>
          <p:nvPr>
            <p:ph type="ftr" sz="quarter" idx="11"/>
          </p:nvPr>
        </p:nvSpPr>
        <p:spPr bwMode="auto">
          <a:xfrm>
            <a:off x="3349625" y="0"/>
            <a:ext cx="5737225" cy="32861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1400" b="1">
                <a:solidFill>
                  <a:schemeClr val="bg1"/>
                </a:solidFill>
              </a:rPr>
              <a:t>Breast Cancer Masterclass: State of the Art and Controversies </a:t>
            </a:r>
          </a:p>
        </p:txBody>
      </p:sp>
      <p:sp>
        <p:nvSpPr>
          <p:cNvPr id="27656" name="CasellaDiTesto 2"/>
          <p:cNvSpPr txBox="1">
            <a:spLocks noChangeArrowheads="1"/>
          </p:cNvSpPr>
          <p:nvPr/>
        </p:nvSpPr>
        <p:spPr bwMode="auto">
          <a:xfrm>
            <a:off x="55563" y="28575"/>
            <a:ext cx="30876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400" b="1">
                <a:solidFill>
                  <a:schemeClr val="bg1"/>
                </a:solidFill>
              </a:rPr>
              <a:t>IEO – Milan, 14-15 November 2013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65868" y="6589101"/>
            <a:ext cx="3295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solidFill>
                  <a:srgbClr val="376092"/>
                </a:solidFill>
              </a:rPr>
              <a:t>ALDAI La prevenzione – Milano, 29 gennaio 2018</a:t>
            </a:r>
          </a:p>
        </p:txBody>
      </p:sp>
    </p:spTree>
    <p:extLst>
      <p:ext uri="{BB962C8B-B14F-4D97-AF65-F5344CB8AC3E}">
        <p14:creationId xmlns:p14="http://schemas.microsoft.com/office/powerpoint/2010/main" val="371498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849711" y="2342998"/>
            <a:ext cx="4591096" cy="3760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rgbClr val="C6D9F1"/>
                </a:solidFill>
              </a:rPr>
              <a:t>definizioni e teoria</a:t>
            </a:r>
          </a:p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quali tumori</a:t>
            </a:r>
          </a:p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condizioni allo sviluppo di un programma</a:t>
            </a:r>
          </a:p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organizzazione e funzionamento</a:t>
            </a:r>
          </a:p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screening oncologici in Italia</a:t>
            </a:r>
          </a:p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verifica di efficacia e controllo di qualità</a:t>
            </a:r>
          </a:p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rgbClr val="C6D9F1"/>
                </a:solidFill>
              </a:rPr>
              <a:t>vantaggi e svantaggi</a:t>
            </a:r>
          </a:p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chemeClr val="accent1"/>
                </a:solidFill>
              </a:rPr>
              <a:t>etica degli screening oncologici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57411" y="1623896"/>
            <a:ext cx="2540000" cy="537042"/>
          </a:xfrm>
        </p:spPr>
        <p:txBody>
          <a:bodyPr>
            <a:normAutofit/>
          </a:bodyPr>
          <a:lstStyle/>
          <a:p>
            <a:r>
              <a:rPr lang="en-GB" sz="2800" b="1" dirty="0" err="1">
                <a:solidFill>
                  <a:schemeClr val="accent2"/>
                </a:solidFill>
              </a:rPr>
              <a:t>sommario</a:t>
            </a:r>
            <a:endParaRPr lang="en-GB" sz="2800" b="1" dirty="0">
              <a:solidFill>
                <a:srgbClr val="C0504D"/>
              </a:solidFill>
              <a:latin typeface="+mn-lt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2321187" y="517569"/>
            <a:ext cx="37396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 b="1" dirty="0">
                <a:solidFill>
                  <a:schemeClr val="accent1">
                    <a:lumMod val="75000"/>
                  </a:schemeClr>
                </a:solidFill>
              </a:rPr>
              <a:t>Gli screening dei tumori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65868" y="6589101"/>
            <a:ext cx="3295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solidFill>
                  <a:srgbClr val="376092"/>
                </a:solidFill>
              </a:rPr>
              <a:t>ALDAI La prevenzione – Milano, 29 gennaio 2018</a:t>
            </a:r>
          </a:p>
        </p:txBody>
      </p:sp>
    </p:spTree>
    <p:extLst>
      <p:ext uri="{BB962C8B-B14F-4D97-AF65-F5344CB8AC3E}">
        <p14:creationId xmlns:p14="http://schemas.microsoft.com/office/powerpoint/2010/main" val="853008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1600200"/>
            <a:ext cx="2904612" cy="6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>
            <a:normAutofit/>
          </a:bodyPr>
          <a:lstStyle>
            <a:lvl1pPr marL="1825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7302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0048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187450" indent="-1365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  <a:ea typeface="+mn-ea"/>
                <a:cs typeface="Arial" charset="0"/>
              </a:rPr>
              <a:t>non arrecare danno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2042660" y="709069"/>
            <a:ext cx="3518281" cy="48163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2800" b="1" dirty="0">
                <a:solidFill>
                  <a:srgbClr val="D2533C"/>
                </a:solidFill>
                <a:latin typeface="+mn-lt"/>
                <a:cs typeface="Arial" charset="0"/>
              </a:rPr>
              <a:t>etica degli screening</a:t>
            </a:r>
          </a:p>
        </p:txBody>
      </p:sp>
      <p:sp>
        <p:nvSpPr>
          <p:cNvPr id="29700" name="Segnaposto piè di pagina 3"/>
          <p:cNvSpPr>
            <a:spLocks noGrp="1"/>
          </p:cNvSpPr>
          <p:nvPr>
            <p:ph type="ftr" sz="quarter" idx="11"/>
          </p:nvPr>
        </p:nvSpPr>
        <p:spPr bwMode="auto">
          <a:xfrm>
            <a:off x="3349625" y="0"/>
            <a:ext cx="5737225" cy="32861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1400" b="1">
                <a:solidFill>
                  <a:schemeClr val="bg1"/>
                </a:solidFill>
              </a:rPr>
              <a:t>Breast Cancer Masterclass: State of the Art and Controversies </a:t>
            </a:r>
          </a:p>
        </p:txBody>
      </p:sp>
      <p:sp>
        <p:nvSpPr>
          <p:cNvPr id="29701" name="CasellaDiTesto 2"/>
          <p:cNvSpPr txBox="1">
            <a:spLocks noChangeArrowheads="1"/>
          </p:cNvSpPr>
          <p:nvPr/>
        </p:nvSpPr>
        <p:spPr bwMode="auto">
          <a:xfrm>
            <a:off x="55563" y="28575"/>
            <a:ext cx="30876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400" b="1">
                <a:solidFill>
                  <a:schemeClr val="bg1"/>
                </a:solidFill>
              </a:rPr>
              <a:t>IEO – Milan, 14-15 November 2013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65868" y="6589101"/>
            <a:ext cx="3295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solidFill>
                  <a:srgbClr val="376092"/>
                </a:solidFill>
              </a:rPr>
              <a:t>ALDAI La prevenzione – Milano, 29 gennaio 2018</a:t>
            </a:r>
          </a:p>
        </p:txBody>
      </p:sp>
    </p:spTree>
    <p:extLst>
      <p:ext uri="{BB962C8B-B14F-4D97-AF65-F5344CB8AC3E}">
        <p14:creationId xmlns:p14="http://schemas.microsoft.com/office/powerpoint/2010/main" val="3577834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ChangeArrowheads="1"/>
          </p:cNvSpPr>
          <p:nvPr/>
        </p:nvSpPr>
        <p:spPr bwMode="auto">
          <a:xfrm>
            <a:off x="6846889" y="1435100"/>
            <a:ext cx="1639888" cy="514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/>
          <a:p>
            <a:pPr eaLnBrk="1" hangingPunct="1"/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frequenza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02508" y="381000"/>
            <a:ext cx="8468532" cy="8417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>
                <a:solidFill>
                  <a:schemeClr val="accent2"/>
                </a:solidFill>
                <a:latin typeface="Times New Roman" charset="0"/>
              </a:rPr>
              <a:t>cancro della prostata: effetti collaterali dei trattamenti</a:t>
            </a:r>
            <a:endParaRPr lang="en-US" sz="2800" b="1" dirty="0">
              <a:solidFill>
                <a:schemeClr val="accent2"/>
              </a:solidFill>
              <a:latin typeface="Times New Roman" charset="0"/>
            </a:endParaRPr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3398839" y="1435100"/>
            <a:ext cx="2571750" cy="514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/>
          <a:p>
            <a:pPr eaLnBrk="1" hangingPunct="1"/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effetti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collaterali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361951" y="1435100"/>
            <a:ext cx="1822450" cy="514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0" anchor="b"/>
          <a:lstStyle/>
          <a:p>
            <a:pPr eaLnBrk="1" hangingPunct="1"/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trattamento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361951" y="2163765"/>
            <a:ext cx="1822450" cy="66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45720" rIns="45720"/>
          <a:lstStyle/>
          <a:p>
            <a:pPr marL="171450" indent="-171450"/>
            <a:r>
              <a:rPr lang="en-US" b="1" dirty="0" err="1">
                <a:solidFill>
                  <a:schemeClr val="accent1"/>
                </a:solidFill>
                <a:latin typeface="Arial" charset="0"/>
              </a:rPr>
              <a:t>prostatectomia</a:t>
            </a:r>
            <a:endParaRPr lang="en-US" b="1" dirty="0">
              <a:solidFill>
                <a:schemeClr val="accent1"/>
              </a:solidFill>
              <a:latin typeface="Arial" charset="0"/>
            </a:endParaRPr>
          </a:p>
          <a:p>
            <a:pPr marL="171450" indent="-171450"/>
            <a:r>
              <a:rPr lang="en-US" b="1" dirty="0" err="1">
                <a:solidFill>
                  <a:schemeClr val="accent1"/>
                </a:solidFill>
                <a:latin typeface="Arial" charset="0"/>
              </a:rPr>
              <a:t>radicale</a:t>
            </a:r>
            <a:endParaRPr lang="en-US" b="1" dirty="0">
              <a:solidFill>
                <a:schemeClr val="accent1"/>
              </a:solidFill>
              <a:latin typeface="Arial" charset="0"/>
            </a:endParaRPr>
          </a:p>
          <a:p>
            <a:pPr eaLnBrk="1" hangingPunct="1"/>
            <a:endParaRPr lang="en-US" b="1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3398839" y="2163765"/>
            <a:ext cx="2690813" cy="66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r>
              <a:rPr lang="en-US" b="1" dirty="0" err="1">
                <a:solidFill>
                  <a:schemeClr val="accent1"/>
                </a:solidFill>
                <a:latin typeface="Arial" charset="0"/>
              </a:rPr>
              <a:t>disfunzione</a:t>
            </a:r>
            <a:r>
              <a:rPr lang="en-US" b="1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chemeClr val="accent1"/>
                </a:solidFill>
                <a:latin typeface="Arial" charset="0"/>
              </a:rPr>
              <a:t>erettile</a:t>
            </a:r>
            <a:endParaRPr lang="en-US" b="1" dirty="0">
              <a:solidFill>
                <a:schemeClr val="accent1"/>
              </a:solidFill>
              <a:latin typeface="Arial" charset="0"/>
            </a:endParaRPr>
          </a:p>
          <a:p>
            <a:pPr marL="171450" indent="-171450">
              <a:buFontTx/>
              <a:buChar char="•"/>
            </a:pPr>
            <a:r>
              <a:rPr lang="en-US" b="1" dirty="0" err="1">
                <a:solidFill>
                  <a:schemeClr val="accent1"/>
                </a:solidFill>
                <a:latin typeface="Arial" charset="0"/>
              </a:rPr>
              <a:t>incontinenza</a:t>
            </a:r>
            <a:r>
              <a:rPr lang="en-US" b="1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chemeClr val="accent1"/>
                </a:solidFill>
                <a:latin typeface="Arial" charset="0"/>
              </a:rPr>
              <a:t>urinaria</a:t>
            </a:r>
            <a:endParaRPr lang="en-US" b="1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7113589" y="2163765"/>
            <a:ext cx="1443038" cy="66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rIns="457200"/>
          <a:lstStyle/>
          <a:p>
            <a:pPr algn="ctr" eaLnBrk="1" hangingPunct="1"/>
            <a:r>
              <a:rPr lang="en-US" b="1" dirty="0">
                <a:solidFill>
                  <a:schemeClr val="accent1"/>
                </a:solidFill>
                <a:latin typeface="Arial" charset="0"/>
              </a:rPr>
              <a:t>20</a:t>
            </a:r>
            <a:r>
              <a:rPr lang="en-US" b="1" dirty="0">
                <a:solidFill>
                  <a:schemeClr val="accent1"/>
                </a:solidFill>
                <a:latin typeface="Arial" charset="0"/>
                <a:cs typeface="Arial" charset="0"/>
              </a:rPr>
              <a:t>–</a:t>
            </a:r>
            <a:r>
              <a:rPr lang="en-US" b="1" dirty="0">
                <a:solidFill>
                  <a:schemeClr val="accent1"/>
                </a:solidFill>
                <a:latin typeface="Arial" charset="0"/>
              </a:rPr>
              <a:t>70%</a:t>
            </a:r>
          </a:p>
          <a:p>
            <a:pPr algn="ctr" eaLnBrk="1" hangingPunct="1"/>
            <a:r>
              <a:rPr lang="en-US" b="1" dirty="0">
                <a:solidFill>
                  <a:schemeClr val="accent1"/>
                </a:solidFill>
                <a:latin typeface="Arial" charset="0"/>
              </a:rPr>
              <a:t>15</a:t>
            </a:r>
            <a:r>
              <a:rPr lang="en-US" b="1" dirty="0">
                <a:solidFill>
                  <a:schemeClr val="accent1"/>
                </a:solidFill>
                <a:latin typeface="Arial" charset="0"/>
                <a:cs typeface="Arial" charset="0"/>
              </a:rPr>
              <a:t>–</a:t>
            </a:r>
            <a:r>
              <a:rPr lang="en-US" b="1" dirty="0">
                <a:solidFill>
                  <a:schemeClr val="accent1"/>
                </a:solidFill>
                <a:latin typeface="Arial" charset="0"/>
              </a:rPr>
              <a:t>50%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361951" y="3424048"/>
            <a:ext cx="1476375" cy="447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45720" rIns="45720"/>
          <a:lstStyle/>
          <a:p>
            <a:pPr eaLnBrk="1" hangingPunct="1"/>
            <a:r>
              <a:rPr lang="en-US" b="1" dirty="0" err="1">
                <a:solidFill>
                  <a:schemeClr val="accent1"/>
                </a:solidFill>
                <a:latin typeface="Arial" charset="0"/>
              </a:rPr>
              <a:t>radioterapia</a:t>
            </a:r>
            <a:endParaRPr lang="en-US" b="1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3425032" y="3166584"/>
            <a:ext cx="2690813" cy="94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•"/>
            </a:pPr>
            <a:r>
              <a:rPr lang="en-US" b="1" dirty="0" err="1">
                <a:solidFill>
                  <a:schemeClr val="accent1"/>
                </a:solidFill>
                <a:latin typeface="Arial" charset="0"/>
              </a:rPr>
              <a:t>disfunzione</a:t>
            </a:r>
            <a:r>
              <a:rPr lang="en-US" b="1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chemeClr val="accent1"/>
                </a:solidFill>
                <a:latin typeface="Arial" charset="0"/>
              </a:rPr>
              <a:t>erettile</a:t>
            </a:r>
            <a:endParaRPr lang="en-US" b="1" dirty="0">
              <a:solidFill>
                <a:schemeClr val="accent1"/>
              </a:solidFill>
              <a:latin typeface="Arial" charset="0"/>
            </a:endParaRPr>
          </a:p>
          <a:p>
            <a:pPr marL="171450" indent="-171450">
              <a:buFontTx/>
              <a:buChar char="•"/>
            </a:pPr>
            <a:r>
              <a:rPr lang="en-US" b="1" dirty="0" err="1">
                <a:solidFill>
                  <a:schemeClr val="accent1"/>
                </a:solidFill>
                <a:latin typeface="Arial" charset="0"/>
              </a:rPr>
              <a:t>incontinenza</a:t>
            </a:r>
            <a:r>
              <a:rPr lang="en-US" b="1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chemeClr val="accent1"/>
                </a:solidFill>
                <a:latin typeface="Arial" charset="0"/>
              </a:rPr>
              <a:t>urinaria</a:t>
            </a:r>
            <a:endParaRPr lang="en-US" b="1" dirty="0">
              <a:solidFill>
                <a:schemeClr val="accent1"/>
              </a:solidFill>
              <a:latin typeface="Arial" charset="0"/>
            </a:endParaRPr>
          </a:p>
          <a:p>
            <a:pPr marL="171450" indent="-171450">
              <a:buFontTx/>
              <a:buChar char="•"/>
            </a:pPr>
            <a:r>
              <a:rPr lang="en-US" b="1" dirty="0" err="1">
                <a:solidFill>
                  <a:schemeClr val="accent1"/>
                </a:solidFill>
                <a:latin typeface="Arial" charset="0"/>
              </a:rPr>
              <a:t>disfunzioni</a:t>
            </a:r>
            <a:r>
              <a:rPr lang="en-US" b="1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chemeClr val="accent1"/>
                </a:solidFill>
                <a:latin typeface="Arial" charset="0"/>
              </a:rPr>
              <a:t>rettali</a:t>
            </a:r>
            <a:endParaRPr lang="en-US" b="1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092951" y="3201798"/>
            <a:ext cx="1506538" cy="96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rIns="457200"/>
          <a:lstStyle/>
          <a:p>
            <a:pPr algn="ctr" eaLnBrk="1" hangingPunct="1">
              <a:lnSpc>
                <a:spcPct val="80000"/>
              </a:lnSpc>
            </a:pPr>
            <a:r>
              <a:rPr lang="en-US" b="1" dirty="0">
                <a:solidFill>
                  <a:schemeClr val="accent1"/>
                </a:solidFill>
                <a:latin typeface="Arial" charset="0"/>
              </a:rPr>
              <a:t>20</a:t>
            </a:r>
            <a:r>
              <a:rPr lang="en-US" b="1" dirty="0">
                <a:solidFill>
                  <a:schemeClr val="accent1"/>
                </a:solidFill>
                <a:latin typeface="Arial" charset="0"/>
                <a:cs typeface="Arial" charset="0"/>
              </a:rPr>
              <a:t>–</a:t>
            </a:r>
            <a:r>
              <a:rPr lang="en-US" b="1" dirty="0">
                <a:solidFill>
                  <a:schemeClr val="accent1"/>
                </a:solidFill>
                <a:latin typeface="Arial" charset="0"/>
              </a:rPr>
              <a:t>45%</a:t>
            </a:r>
            <a:endParaRPr lang="en-US" sz="800" b="1" dirty="0">
              <a:solidFill>
                <a:schemeClr val="accent1"/>
              </a:solidFill>
              <a:latin typeface="Arial" charset="0"/>
            </a:endParaRPr>
          </a:p>
          <a:p>
            <a:pPr algn="ctr" eaLnBrk="1" hangingPunct="1"/>
            <a:r>
              <a:rPr lang="en-US" b="1" dirty="0">
                <a:solidFill>
                  <a:schemeClr val="accent1"/>
                </a:solidFill>
                <a:latin typeface="Arial" charset="0"/>
              </a:rPr>
              <a:t>2</a:t>
            </a:r>
            <a:r>
              <a:rPr lang="en-US" b="1" dirty="0">
                <a:solidFill>
                  <a:schemeClr val="accent1"/>
                </a:solidFill>
                <a:latin typeface="Arial" charset="0"/>
                <a:cs typeface="Arial" charset="0"/>
              </a:rPr>
              <a:t>–</a:t>
            </a:r>
            <a:r>
              <a:rPr lang="en-US" b="1" dirty="0">
                <a:solidFill>
                  <a:schemeClr val="accent1"/>
                </a:solidFill>
                <a:latin typeface="Arial" charset="0"/>
              </a:rPr>
              <a:t>16%</a:t>
            </a:r>
          </a:p>
          <a:p>
            <a:pPr algn="ctr" eaLnBrk="1" hangingPunct="1"/>
            <a:r>
              <a:rPr lang="en-US" b="1" dirty="0">
                <a:solidFill>
                  <a:schemeClr val="accent1"/>
                </a:solidFill>
                <a:latin typeface="Arial" charset="0"/>
              </a:rPr>
              <a:t>30-50%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61951" y="4397139"/>
            <a:ext cx="1601788" cy="704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45720" rIns="45720"/>
          <a:lstStyle/>
          <a:p>
            <a:pPr eaLnBrk="1" hangingPunct="1"/>
            <a:r>
              <a:rPr lang="en-US" b="1" dirty="0" err="1">
                <a:solidFill>
                  <a:schemeClr val="accent1"/>
                </a:solidFill>
                <a:latin typeface="Arial" charset="0"/>
              </a:rPr>
              <a:t>deprivazione</a:t>
            </a:r>
            <a:endParaRPr lang="en-US" b="1" dirty="0">
              <a:solidFill>
                <a:schemeClr val="accent1"/>
              </a:solidFill>
              <a:latin typeface="Arial" charset="0"/>
            </a:endParaRPr>
          </a:p>
          <a:p>
            <a:pPr eaLnBrk="1" hangingPunct="1"/>
            <a:r>
              <a:rPr lang="en-US" b="1" dirty="0" err="1">
                <a:solidFill>
                  <a:schemeClr val="accent1"/>
                </a:solidFill>
                <a:latin typeface="Arial" charset="0"/>
              </a:rPr>
              <a:t>androgenica</a:t>
            </a:r>
            <a:endParaRPr lang="en-US" b="1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398839" y="4397139"/>
            <a:ext cx="2571750" cy="704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marL="171450" indent="-171450" eaLnBrk="1" hangingPunct="1">
              <a:buFontTx/>
              <a:buChar char="•"/>
            </a:pPr>
            <a:r>
              <a:rPr lang="en-US" b="1" dirty="0" err="1">
                <a:solidFill>
                  <a:schemeClr val="accent1"/>
                </a:solidFill>
                <a:latin typeface="Arial" charset="0"/>
              </a:rPr>
              <a:t>alterazioni</a:t>
            </a:r>
            <a:r>
              <a:rPr lang="en-US" b="1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chemeClr val="accent1"/>
                </a:solidFill>
                <a:latin typeface="Arial" charset="0"/>
              </a:rPr>
              <a:t>sessuali</a:t>
            </a:r>
            <a:endParaRPr lang="en-US" b="1" dirty="0">
              <a:solidFill>
                <a:schemeClr val="accent1"/>
              </a:solidFill>
              <a:latin typeface="Arial" charset="0"/>
            </a:endParaRPr>
          </a:p>
          <a:p>
            <a:pPr marL="171450" indent="-171450" eaLnBrk="1" hangingPunct="1">
              <a:buFontTx/>
              <a:buChar char="•"/>
            </a:pPr>
            <a:r>
              <a:rPr lang="en-US" b="1" dirty="0" err="1">
                <a:solidFill>
                  <a:schemeClr val="accent1"/>
                </a:solidFill>
                <a:latin typeface="Arial" charset="0"/>
              </a:rPr>
              <a:t>vampate</a:t>
            </a:r>
            <a:endParaRPr lang="en-US" b="1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7162699" y="4389251"/>
            <a:ext cx="1458913" cy="704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rIns="457200"/>
          <a:lstStyle/>
          <a:p>
            <a:pPr algn="ctr" eaLnBrk="1" hangingPunct="1"/>
            <a:r>
              <a:rPr lang="en-US" b="1" dirty="0">
                <a:solidFill>
                  <a:schemeClr val="accent1"/>
                </a:solidFill>
                <a:latin typeface="Arial" charset="0"/>
              </a:rPr>
              <a:t>20</a:t>
            </a:r>
            <a:r>
              <a:rPr lang="en-US" b="1" dirty="0">
                <a:solidFill>
                  <a:schemeClr val="accent1"/>
                </a:solidFill>
                <a:latin typeface="Arial" charset="0"/>
                <a:cs typeface="Arial" charset="0"/>
              </a:rPr>
              <a:t>–</a:t>
            </a:r>
            <a:r>
              <a:rPr lang="en-US" b="1" dirty="0">
                <a:solidFill>
                  <a:schemeClr val="accent1"/>
                </a:solidFill>
                <a:latin typeface="Arial" charset="0"/>
              </a:rPr>
              <a:t>70%</a:t>
            </a:r>
          </a:p>
          <a:p>
            <a:pPr algn="ctr" eaLnBrk="1" hangingPunct="1"/>
            <a:r>
              <a:rPr lang="en-US" b="1" dirty="0">
                <a:solidFill>
                  <a:schemeClr val="accent1"/>
                </a:solidFill>
                <a:latin typeface="Arial" charset="0"/>
              </a:rPr>
              <a:t>50</a:t>
            </a:r>
            <a:r>
              <a:rPr lang="en-US" b="1" dirty="0">
                <a:solidFill>
                  <a:schemeClr val="accent1"/>
                </a:solidFill>
                <a:latin typeface="Arial" charset="0"/>
                <a:cs typeface="Arial" charset="0"/>
              </a:rPr>
              <a:t>–</a:t>
            </a:r>
            <a:r>
              <a:rPr lang="en-US" b="1" dirty="0">
                <a:solidFill>
                  <a:schemeClr val="accent1"/>
                </a:solidFill>
                <a:latin typeface="Arial" charset="0"/>
              </a:rPr>
              <a:t>60%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65868" y="6589101"/>
            <a:ext cx="3295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solidFill>
                  <a:srgbClr val="376092"/>
                </a:solidFill>
              </a:rPr>
              <a:t>ALDAI La prevenzione – Milano, 29 gennaio 2018</a:t>
            </a:r>
          </a:p>
        </p:txBody>
      </p:sp>
    </p:spTree>
    <p:extLst>
      <p:ext uri="{BB962C8B-B14F-4D97-AF65-F5344CB8AC3E}">
        <p14:creationId xmlns:p14="http://schemas.microsoft.com/office/powerpoint/2010/main" val="2796584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60594" y="1338647"/>
            <a:ext cx="4725911" cy="17312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b="1" dirty="0">
                <a:solidFill>
                  <a:schemeClr val="accent2"/>
                </a:solidFill>
              </a:rPr>
              <a:t>National </a:t>
            </a:r>
            <a:r>
              <a:rPr lang="it-IT" b="1" dirty="0" err="1">
                <a:solidFill>
                  <a:schemeClr val="accent2"/>
                </a:solidFill>
              </a:rPr>
              <a:t>Lung</a:t>
            </a:r>
            <a:r>
              <a:rPr lang="it-IT" b="1" dirty="0">
                <a:solidFill>
                  <a:schemeClr val="accent2"/>
                </a:solidFill>
              </a:rPr>
              <a:t> Screening </a:t>
            </a:r>
            <a:r>
              <a:rPr lang="it-IT" b="1" dirty="0">
                <a:solidFill>
                  <a:srgbClr val="C0504D"/>
                </a:solidFill>
              </a:rPr>
              <a:t>Trial (NLST) </a:t>
            </a:r>
          </a:p>
          <a:p>
            <a:pPr>
              <a:lnSpc>
                <a:spcPct val="150000"/>
              </a:lnSpc>
            </a:pPr>
            <a:r>
              <a:rPr lang="it-IT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mortalita</a:t>
            </a: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– 20%     </a:t>
            </a:r>
            <a:r>
              <a:rPr lang="it-IT" b="1" dirty="0" err="1">
                <a:solidFill>
                  <a:srgbClr val="FF0000"/>
                </a:solidFill>
              </a:rPr>
              <a:t>sovradiagnosi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20%</a:t>
            </a:r>
          </a:p>
          <a:p>
            <a:pPr>
              <a:lnSpc>
                <a:spcPct val="150000"/>
              </a:lnSpc>
            </a:pP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Medicare ha introdotto lo screening </a:t>
            </a:r>
          </a:p>
          <a:p>
            <a:pPr>
              <a:lnSpc>
                <a:spcPct val="150000"/>
              </a:lnSpc>
            </a:pP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solo per soggetti ad alto rischio (fumo, asbesto)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531657" y="324856"/>
            <a:ext cx="75470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>
                <a:solidFill>
                  <a:srgbClr val="C0504D"/>
                </a:solidFill>
              </a:rPr>
              <a:t>Screening dei tumori del polmone mediante LDCT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344076" y="3874380"/>
            <a:ext cx="7124516" cy="21467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b="1" dirty="0">
                <a:solidFill>
                  <a:srgbClr val="C0504D"/>
                </a:solidFill>
              </a:rPr>
              <a:t>7 sperimentazioni in corso</a:t>
            </a:r>
          </a:p>
          <a:p>
            <a:pPr>
              <a:lnSpc>
                <a:spcPct val="150000"/>
              </a:lnSpc>
            </a:pPr>
            <a:r>
              <a:rPr lang="it-IT" b="1" dirty="0">
                <a:solidFill>
                  <a:srgbClr val="558ED5"/>
                </a:solidFill>
              </a:rPr>
              <a:t>non raccomandato l’avvio fino a completamento degli studi</a:t>
            </a:r>
          </a:p>
          <a:p>
            <a:pPr>
              <a:lnSpc>
                <a:spcPct val="150000"/>
              </a:lnSpc>
            </a:pPr>
            <a:r>
              <a:rPr lang="it-IT" b="1" dirty="0">
                <a:solidFill>
                  <a:srgbClr val="558ED5"/>
                </a:solidFill>
              </a:rPr>
              <a:t>migliorare i criteri di definizione dell’alto rischio</a:t>
            </a:r>
          </a:p>
          <a:p>
            <a:pPr>
              <a:lnSpc>
                <a:spcPct val="150000"/>
              </a:lnSpc>
            </a:pPr>
            <a:r>
              <a:rPr lang="it-IT" b="1" dirty="0">
                <a:solidFill>
                  <a:srgbClr val="558ED5"/>
                </a:solidFill>
              </a:rPr>
              <a:t>confrontare costi e benefici dello screening e della prevenzione primaria </a:t>
            </a:r>
          </a:p>
          <a:p>
            <a:pPr>
              <a:lnSpc>
                <a:spcPct val="150000"/>
              </a:lnSpc>
            </a:pPr>
            <a:r>
              <a:rPr lang="it-IT" b="1" dirty="0">
                <a:solidFill>
                  <a:srgbClr val="558ED5"/>
                </a:solidFill>
              </a:rPr>
              <a:t>investire in HTA, training, CAD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984549" y="942435"/>
            <a:ext cx="723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>
                <a:solidFill>
                  <a:schemeClr val="accent1"/>
                </a:solidFill>
              </a:rPr>
              <a:t>USA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076214" y="3389208"/>
            <a:ext cx="535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>
                <a:solidFill>
                  <a:srgbClr val="4F81BD"/>
                </a:solidFill>
              </a:rPr>
              <a:t>EU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5868" y="6589101"/>
            <a:ext cx="3295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solidFill>
                  <a:srgbClr val="376092"/>
                </a:solidFill>
              </a:rPr>
              <a:t>ALDAI La prevenzione – Milano, 29 gennaio 2018</a:t>
            </a:r>
          </a:p>
        </p:txBody>
      </p:sp>
    </p:spTree>
    <p:extLst>
      <p:ext uri="{BB962C8B-B14F-4D97-AF65-F5344CB8AC3E}">
        <p14:creationId xmlns:p14="http://schemas.microsoft.com/office/powerpoint/2010/main" val="1440967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1600200"/>
            <a:ext cx="8229600" cy="313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>
            <a:normAutofit/>
          </a:bodyPr>
          <a:lstStyle>
            <a:lvl1pPr marL="1825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7302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0048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187450" indent="-1365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non arrecare danno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it-IT" b="1" dirty="0" err="1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p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roduci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 un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beneficio</a:t>
            </a:r>
            <a:endParaRPr lang="en-US" b="1" dirty="0">
              <a:solidFill>
                <a:schemeClr val="accent1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1845463" y="693738"/>
            <a:ext cx="4354394" cy="52108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t-IT" sz="2800" b="1" dirty="0">
                <a:solidFill>
                  <a:srgbClr val="D2533C"/>
                </a:solidFill>
                <a:latin typeface="+mn-lt"/>
                <a:cs typeface="Arial" charset="0"/>
              </a:rPr>
              <a:t>etica degli screening</a:t>
            </a:r>
            <a:endParaRPr lang="en-GB" sz="2800" b="1" i="1" dirty="0">
              <a:solidFill>
                <a:srgbClr val="D2533C"/>
              </a:solidFill>
              <a:latin typeface="+mn-lt"/>
              <a:cs typeface="Arial" charset="0"/>
            </a:endParaRPr>
          </a:p>
        </p:txBody>
      </p:sp>
      <p:sp>
        <p:nvSpPr>
          <p:cNvPr id="29700" name="Segnaposto piè di pagina 3"/>
          <p:cNvSpPr>
            <a:spLocks noGrp="1"/>
          </p:cNvSpPr>
          <p:nvPr>
            <p:ph type="ftr" sz="quarter" idx="11"/>
          </p:nvPr>
        </p:nvSpPr>
        <p:spPr bwMode="auto">
          <a:xfrm>
            <a:off x="3349625" y="0"/>
            <a:ext cx="5737225" cy="32861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1400" b="1">
                <a:solidFill>
                  <a:schemeClr val="bg1"/>
                </a:solidFill>
              </a:rPr>
              <a:t>Breast Cancer Masterclass: State of the Art and Controversies </a:t>
            </a:r>
          </a:p>
        </p:txBody>
      </p:sp>
      <p:sp>
        <p:nvSpPr>
          <p:cNvPr id="29701" name="CasellaDiTesto 2"/>
          <p:cNvSpPr txBox="1">
            <a:spLocks noChangeArrowheads="1"/>
          </p:cNvSpPr>
          <p:nvPr/>
        </p:nvSpPr>
        <p:spPr bwMode="auto">
          <a:xfrm>
            <a:off x="55563" y="28575"/>
            <a:ext cx="30876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400" b="1">
                <a:solidFill>
                  <a:schemeClr val="bg1"/>
                </a:solidFill>
              </a:rPr>
              <a:t>IEO – Milan, 14-15 November 2013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65868" y="6589101"/>
            <a:ext cx="3295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solidFill>
                  <a:srgbClr val="376092"/>
                </a:solidFill>
              </a:rPr>
              <a:t>ALDAI La prevenzione – Milano, 29 gennaio 2018</a:t>
            </a:r>
          </a:p>
        </p:txBody>
      </p:sp>
    </p:spTree>
    <p:extLst>
      <p:ext uri="{BB962C8B-B14F-4D97-AF65-F5344CB8AC3E}">
        <p14:creationId xmlns:p14="http://schemas.microsoft.com/office/powerpoint/2010/main" val="3542337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Rectangle 4"/>
          <p:cNvSpPr>
            <a:spLocks noGrp="1" noChangeArrowheads="1"/>
          </p:cNvSpPr>
          <p:nvPr>
            <p:ph type="title"/>
          </p:nvPr>
        </p:nvSpPr>
        <p:spPr>
          <a:xfrm>
            <a:off x="1543990" y="754817"/>
            <a:ext cx="5846934" cy="557134"/>
          </a:xfrm>
        </p:spPr>
        <p:txBody>
          <a:bodyPr>
            <a:normAutofit/>
          </a:bodyPr>
          <a:lstStyle/>
          <a:p>
            <a:r>
              <a:rPr lang="fi-FI" sz="2800" b="1" dirty="0" err="1">
                <a:solidFill>
                  <a:srgbClr val="C0504D"/>
                </a:solidFill>
                <a:latin typeface="+mn-lt"/>
              </a:rPr>
              <a:t>efficacia</a:t>
            </a:r>
            <a:r>
              <a:rPr lang="fi-FI" sz="2800" b="1" dirty="0">
                <a:solidFill>
                  <a:srgbClr val="C0504D"/>
                </a:solidFill>
                <a:latin typeface="+mn-lt"/>
              </a:rPr>
              <a:t> </a:t>
            </a:r>
            <a:r>
              <a:rPr lang="fi-FI" sz="2800" b="1" dirty="0" err="1">
                <a:solidFill>
                  <a:srgbClr val="C0504D"/>
                </a:solidFill>
                <a:latin typeface="+mn-lt"/>
              </a:rPr>
              <a:t>degli</a:t>
            </a:r>
            <a:r>
              <a:rPr lang="fi-FI" sz="2800" b="1" dirty="0">
                <a:solidFill>
                  <a:srgbClr val="C0504D"/>
                </a:solidFill>
                <a:latin typeface="+mn-lt"/>
              </a:rPr>
              <a:t> </a:t>
            </a:r>
            <a:r>
              <a:rPr lang="fi-FI" sz="2800" b="1" dirty="0" err="1">
                <a:solidFill>
                  <a:srgbClr val="C0504D"/>
                </a:solidFill>
                <a:latin typeface="+mn-lt"/>
              </a:rPr>
              <a:t>screening</a:t>
            </a:r>
            <a:r>
              <a:rPr lang="fi-FI" sz="2800" b="1" dirty="0">
                <a:solidFill>
                  <a:srgbClr val="C0504D"/>
                </a:solidFill>
                <a:latin typeface="+mn-lt"/>
              </a:rPr>
              <a:t> </a:t>
            </a:r>
            <a:r>
              <a:rPr lang="fi-FI" sz="2800" b="1" dirty="0" err="1">
                <a:solidFill>
                  <a:srgbClr val="C0504D"/>
                </a:solidFill>
                <a:latin typeface="+mn-lt"/>
              </a:rPr>
              <a:t>oncologici</a:t>
            </a:r>
            <a:endParaRPr lang="fi-FI" sz="2800" b="1" dirty="0">
              <a:solidFill>
                <a:srgbClr val="C0504D"/>
              </a:solidFill>
              <a:latin typeface="+mn-lt"/>
            </a:endParaRPr>
          </a:p>
        </p:txBody>
      </p:sp>
      <p:pic>
        <p:nvPicPr>
          <p:cNvPr id="1822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9138"/>
            <a:ext cx="914400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65868" y="6589101"/>
            <a:ext cx="3295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solidFill>
                  <a:srgbClr val="376092"/>
                </a:solidFill>
              </a:rPr>
              <a:t>ALDAI La prevenzione – Milano, 29 gennaio 2018</a:t>
            </a:r>
          </a:p>
        </p:txBody>
      </p:sp>
    </p:spTree>
    <p:extLst>
      <p:ext uri="{BB962C8B-B14F-4D97-AF65-F5344CB8AC3E}">
        <p14:creationId xmlns:p14="http://schemas.microsoft.com/office/powerpoint/2010/main" val="12017064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6781</TotalTime>
  <Words>556</Words>
  <Application>Microsoft Office PowerPoint</Application>
  <PresentationFormat>Presentazione su schermo (4:3)</PresentationFormat>
  <Paragraphs>123</Paragraphs>
  <Slides>12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8" baseType="lpstr">
      <vt:lpstr>ＭＳ Ｐゴシック</vt:lpstr>
      <vt:lpstr>Arial</vt:lpstr>
      <vt:lpstr>Calibri</vt:lpstr>
      <vt:lpstr>Tahoma</vt:lpstr>
      <vt:lpstr>Times New Roman</vt:lpstr>
      <vt:lpstr>Tema di Office</vt:lpstr>
      <vt:lpstr>Presentazione standard di PowerPoint</vt:lpstr>
      <vt:lpstr>sommario</vt:lpstr>
      <vt:lpstr>Presentazione standard di PowerPoint</vt:lpstr>
      <vt:lpstr>sommario</vt:lpstr>
      <vt:lpstr>etica degli screening</vt:lpstr>
      <vt:lpstr>Presentazione standard di PowerPoint</vt:lpstr>
      <vt:lpstr>Presentazione standard di PowerPoint</vt:lpstr>
      <vt:lpstr>etica degli screening</vt:lpstr>
      <vt:lpstr>efficacia degli screening oncologici</vt:lpstr>
      <vt:lpstr>etica degli screening</vt:lpstr>
      <vt:lpstr>considerazioni conclusive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Luigi Bisanti</dc:creator>
  <cp:lastModifiedBy>Roberta</cp:lastModifiedBy>
  <cp:revision>1676</cp:revision>
  <dcterms:created xsi:type="dcterms:W3CDTF">2014-06-10T16:31:12Z</dcterms:created>
  <dcterms:modified xsi:type="dcterms:W3CDTF">2018-03-06T09:38:18Z</dcterms:modified>
</cp:coreProperties>
</file>