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62" r:id="rId6"/>
    <p:sldId id="269" r:id="rId7"/>
    <p:sldId id="263" r:id="rId8"/>
    <p:sldId id="273" r:id="rId9"/>
    <p:sldId id="259" r:id="rId10"/>
    <p:sldId id="268" r:id="rId11"/>
    <p:sldId id="281" r:id="rId12"/>
    <p:sldId id="283" r:id="rId13"/>
    <p:sldId id="266" r:id="rId14"/>
    <p:sldId id="267" r:id="rId15"/>
    <p:sldId id="284" r:id="rId16"/>
    <p:sldId id="270" r:id="rId17"/>
    <p:sldId id="272" r:id="rId18"/>
    <p:sldId id="280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997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39" autoAdjust="0"/>
  </p:normalViewPr>
  <p:slideViewPr>
    <p:cSldViewPr>
      <p:cViewPr>
        <p:scale>
          <a:sx n="70" d="100"/>
          <a:sy n="70" d="100"/>
        </p:scale>
        <p:origin x="-11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0447B-9350-42E6-A499-83B2176D69A8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C9C5-480E-4AFD-918C-C0BC70057F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50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73C07A99-1960-422D-A381-9F537C4697EE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C9C5-480E-4AFD-918C-C0BC70057F15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C9C5-480E-4AFD-918C-C0BC70057F15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C9C5-480E-4AFD-918C-C0BC70057F15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C9C5-480E-4AFD-918C-C0BC70057F15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66C1-9E2B-4794-8636-C6CA3054AA49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2AEBF-8A64-4AA1-9D52-896811B743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c.studenti.it/riassunto/italiano/vita-opere-teatro-luigi-pirandello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forismi.meglio.it/aforisma.htm?id=973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LUIGI   PIRANDELLO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2736304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it-IT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CAMBIAMENTO</a:t>
            </a:r>
          </a:p>
          <a:p>
            <a:endParaRPr lang="it-IT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 FILOSOFIA  SUL  PALCO</a:t>
            </a:r>
          </a:p>
          <a:p>
            <a:endParaRPr lang="it-IT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7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CREATURE</a:t>
            </a:r>
            <a:endParaRPr lang="it-IT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Sono creature che invocano il loro Creatore:</a:t>
            </a:r>
          </a:p>
          <a:p>
            <a:pPr algn="ctr">
              <a:buNone/>
            </a:pPr>
            <a:r>
              <a:rPr lang="it-IT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loro diritto di esistere.</a:t>
            </a:r>
          </a:p>
          <a:p>
            <a:pPr algn="ctr">
              <a:buNone/>
            </a:pP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Ecco, quindi,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probabile metafora:</a:t>
            </a:r>
          </a:p>
          <a:p>
            <a:pPr algn="ctr">
              <a:buNone/>
            </a:pPr>
            <a:r>
              <a:rPr lang="it-IT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Sono come gli </a:t>
            </a:r>
            <a:r>
              <a:rPr lang="it-IT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esseri umani </a:t>
            </a:r>
            <a:r>
              <a:rPr lang="it-IT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 cercano Dio.</a:t>
            </a:r>
          </a:p>
          <a:p>
            <a:pPr algn="ctr"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Lo troveranno?  Esiste.   o    No?</a:t>
            </a:r>
          </a:p>
          <a:p>
            <a:pPr algn="ctr"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Il dramma dominante è:</a:t>
            </a:r>
          </a:p>
          <a:p>
            <a:pPr algn="ctr">
              <a:buNone/>
            </a:pPr>
            <a:r>
              <a:rPr lang="it-IT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 ASSENZA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 TEATRO  </a:t>
            </a:r>
            <a:r>
              <a:rPr lang="it-IT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PIRANDELLO </a:t>
            </a:r>
            <a:endParaRPr lang="it-IT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2800" b="1" u="sng" dirty="0" smtClean="0">
                <a:solidFill>
                  <a:schemeClr val="tx2">
                    <a:lumMod val="75000"/>
                  </a:schemeClr>
                </a:solidFill>
              </a:rPr>
              <a:t>E’ IL TEATRO DELL’ IMPOSSIBILE </a:t>
            </a:r>
            <a:endParaRPr lang="it-IT" sz="2800" b="1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b="1" u="sng" dirty="0" smtClean="0">
                <a:solidFill>
                  <a:srgbClr val="FF0000"/>
                </a:solidFill>
              </a:rPr>
              <a:t>E’ “SURREALE</a:t>
            </a:r>
            <a:r>
              <a:rPr lang="it-IT" b="1" dirty="0" smtClean="0">
                <a:solidFill>
                  <a:srgbClr val="FF0000"/>
                </a:solidFill>
              </a:rPr>
              <a:t>”  </a:t>
            </a:r>
            <a:r>
              <a:rPr lang="it-IT" b="1" u="sng" dirty="0" smtClean="0">
                <a:solidFill>
                  <a:srgbClr val="462997"/>
                </a:solidFill>
              </a:rPr>
              <a:t>(“</a:t>
            </a:r>
            <a:r>
              <a:rPr lang="it-IT" b="1" u="sng" dirty="0" smtClean="0">
                <a:solidFill>
                  <a:schemeClr val="tx2">
                    <a:lumMod val="75000"/>
                  </a:schemeClr>
                </a:solidFill>
              </a:rPr>
              <a:t>assurdo”: Martin </a:t>
            </a:r>
            <a:r>
              <a:rPr lang="it-IT" b="1" u="sng" dirty="0" err="1" smtClean="0">
                <a:solidFill>
                  <a:schemeClr val="tx2">
                    <a:lumMod val="75000"/>
                  </a:schemeClr>
                </a:solidFill>
              </a:rPr>
              <a:t>Esslin</a:t>
            </a:r>
            <a:r>
              <a:rPr lang="it-IT" b="1" u="sng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it-IT" sz="2800" b="1" u="sng" dirty="0" smtClean="0">
                <a:solidFill>
                  <a:schemeClr val="tx2">
                    <a:lumMod val="75000"/>
                  </a:schemeClr>
                </a:solidFill>
              </a:rPr>
              <a:t>senza CATARSI... col SENSO SOSPESO... </a:t>
            </a:r>
          </a:p>
          <a:p>
            <a:pPr algn="ctr"/>
            <a:r>
              <a:rPr lang="it-IT" sz="2800" b="1" u="sng" dirty="0" smtClean="0">
                <a:solidFill>
                  <a:srgbClr val="FF0000"/>
                </a:solidFill>
              </a:rPr>
              <a:t>senza SOLUZIONE...  senza FINALE</a:t>
            </a:r>
          </a:p>
          <a:p>
            <a:pPr algn="ctr"/>
            <a:r>
              <a:rPr lang="it-IT" b="1" u="sng" dirty="0" smtClean="0">
                <a:solidFill>
                  <a:srgbClr val="0070C0"/>
                </a:solidFill>
              </a:rPr>
              <a:t> E’ L’IMMAGINARIO  PIU’  ARDITO</a:t>
            </a:r>
          </a:p>
          <a:p>
            <a:pPr algn="ctr"/>
            <a:r>
              <a:rPr lang="it-IT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FIABA”</a:t>
            </a:r>
          </a:p>
          <a:p>
            <a:pPr algn="ctr"/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FOLLIA  DELLO  SCRITTORE  </a:t>
            </a:r>
            <a:endParaRPr lang="it-IT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LA  SCRITTURA </a:t>
            </a:r>
            <a:endParaRPr lang="it-IT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b="1" dirty="0" smtClean="0"/>
              <a:t>La lingua parlata dai personaggi è una novità assoluta nella letteratura del periodo: è lo svecchiamento della tradizione classica. </a:t>
            </a:r>
          </a:p>
          <a:p>
            <a:r>
              <a:rPr lang="it-IT" b="1" i="1" dirty="0" smtClean="0">
                <a:solidFill>
                  <a:srgbClr val="FF0000"/>
                </a:solidFill>
              </a:rPr>
              <a:t>La scrittura è semplice, ironica, comica: di </a:t>
            </a:r>
            <a:r>
              <a:rPr lang="it-IT" b="1" i="1" u="sng" dirty="0" smtClean="0">
                <a:solidFill>
                  <a:srgbClr val="FF0000"/>
                </a:solidFill>
              </a:rPr>
              <a:t>una comicità amara. E’ </a:t>
            </a:r>
            <a:r>
              <a:rPr lang="it-IT" b="1" i="1" dirty="0" smtClean="0">
                <a:solidFill>
                  <a:srgbClr val="FF0000"/>
                </a:solidFill>
              </a:rPr>
              <a:t>comprensibile anche a coloro che si divertono soltanto, perché non colgono tutta la tragicità del contenuto.</a:t>
            </a:r>
          </a:p>
          <a:p>
            <a:r>
              <a:rPr lang="it-IT" b="1" i="1" dirty="0" smtClean="0">
                <a:solidFill>
                  <a:srgbClr val="FF0000"/>
                </a:solidFill>
              </a:rPr>
              <a:t> Ma dentro c’è una  </a:t>
            </a:r>
          </a:p>
          <a:p>
            <a:pPr algn="ctr"/>
            <a:r>
              <a:rPr lang="it-IT" sz="39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celata  COMPASSIONE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323528" y="260648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SCRITTURA  e  CONTENUTO </a:t>
            </a:r>
            <a:endParaRPr kumimoji="0" lang="it-IT" sz="4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-18338"/>
            <a:ext cx="184731" cy="369332"/>
          </a:xfrm>
          <a:prstGeom prst="rect">
            <a:avLst/>
          </a:prstGeom>
          <a:solidFill>
            <a:srgbClr val="FAF7F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921"/>
            <a:ext cx="8229600" cy="119784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DRAMMA  UMANO</a:t>
            </a:r>
            <a:b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Il pensiero di </a:t>
            </a:r>
            <a:r>
              <a:rPr lang="it-IT" sz="2800" dirty="0" smtClean="0">
                <a:solidFill>
                  <a:srgbClr val="FF0000"/>
                </a:solidFill>
                <a:hlinkClick r:id="rId2" tooltip="Luigi Pirandello: vita, opere e teatro"/>
              </a:rPr>
              <a:t>Pirandello</a:t>
            </a:r>
            <a:r>
              <a:rPr lang="it-IT" sz="2800" dirty="0" smtClean="0"/>
              <a:t> si fonda sul rapporto dialettico tra </a:t>
            </a:r>
            <a:r>
              <a:rPr lang="it-IT" sz="2800" b="1" u="sng" dirty="0" smtClean="0">
                <a:solidFill>
                  <a:srgbClr val="FF0000"/>
                </a:solidFill>
              </a:rPr>
              <a:t>Vita e Forma</a:t>
            </a:r>
            <a:r>
              <a:rPr lang="it-IT" sz="2800" dirty="0" smtClean="0"/>
              <a:t>. La vita, pur essendo mobile, per un destino burlone tende a calarsi in una Forma di cui restiamo prigionieri e dalla quale cerca di uscire, ma assume nuove forme senza mai trovare pace. Siamo dei pupi nelle mani di un burattinaio invisibile e capriccioso: </a:t>
            </a: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b="1" u="sng" dirty="0" smtClean="0">
                <a:solidFill>
                  <a:srgbClr val="FF0000"/>
                </a:solidFill>
              </a:rPr>
              <a:t>IL CASO =</a:t>
            </a:r>
            <a:r>
              <a:rPr lang="it-IT" u="sng" dirty="0" smtClean="0">
                <a:solidFill>
                  <a:srgbClr val="FF0000"/>
                </a:solidFill>
              </a:rPr>
              <a:t> </a:t>
            </a:r>
            <a:r>
              <a:rPr lang="it-IT" b="1" u="sng" dirty="0" smtClean="0">
                <a:solidFill>
                  <a:srgbClr val="FF0000"/>
                </a:solidFill>
              </a:rPr>
              <a:t>IL CAOS. </a:t>
            </a:r>
          </a:p>
          <a:p>
            <a:endParaRPr lang="it-IT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it-IT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IMBRACATI: </a:t>
            </a:r>
            <a:r>
              <a:rPr lang="it-IT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E…</a:t>
            </a:r>
            <a:r>
              <a:rPr lang="it-IT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CE NE RENDIAMO CONTO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 SUO  CREDO</a:t>
            </a:r>
            <a:endParaRPr lang="it-IT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it-IT" sz="3500" b="1" u="sng" dirty="0" smtClean="0">
                <a:solidFill>
                  <a:srgbClr val="FF0000"/>
                </a:solidFill>
              </a:rPr>
              <a:t>Cristo è carità e amore.</a:t>
            </a:r>
            <a:r>
              <a:rPr lang="it-IT" sz="35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/>
              <a:t>Solo dall’amore che comprende, e sa tenere il giusto mezzo fra ordine e anarchia, fra forma e vita, è risolto il conflitto. Sono lieto che nessuna autorità religiosa abbia trovato da condannare. </a:t>
            </a:r>
            <a:r>
              <a:rPr lang="it-IT" sz="2800" b="1" dirty="0" smtClean="0">
                <a:solidFill>
                  <a:srgbClr val="FF0000"/>
                </a:solidFill>
              </a:rPr>
              <a:t>Della mia opera nulla è all’indice</a:t>
            </a:r>
            <a:r>
              <a:rPr lang="it-IT" sz="2800" b="1" dirty="0" smtClean="0"/>
              <a:t>. La Civiltà Cattolica ne ha parlato in tre articoli che formano  un volume, e conviene della sua perfetta ortodossia. Voglio dire che uno degli aspetti della mia opera è questo: perfetta ortodossia in quanto posizione di problemi. </a:t>
            </a:r>
          </a:p>
          <a:p>
            <a:pPr algn="ctr"/>
            <a:r>
              <a:rPr lang="it-IT" sz="4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tali problemi non comportano che una soluzione cristiana.</a:t>
            </a:r>
            <a:endParaRPr lang="it-IT" sz="4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u="sng" dirty="0" smtClean="0"/>
              <a:t>DOPO LA MORTE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u="sng" dirty="0" smtClean="0">
                <a:solidFill>
                  <a:srgbClr val="FF0000"/>
                </a:solidFill>
              </a:rPr>
              <a:t>«Morto, non mi si vesta. Mi si avvolga nudo in un lenzuolo</a:t>
            </a:r>
            <a:r>
              <a:rPr lang="it-IT" b="1" dirty="0" smtClean="0">
                <a:solidFill>
                  <a:srgbClr val="FF0000"/>
                </a:solidFill>
              </a:rPr>
              <a:t>. </a:t>
            </a:r>
            <a:r>
              <a:rPr lang="it-IT" dirty="0" smtClean="0"/>
              <a:t>Niente fiori e nessun cero acceso. Carro  dei poveri. Neppure la cenere avanzi di me». </a:t>
            </a:r>
          </a:p>
          <a:p>
            <a:endParaRPr lang="it-IT" dirty="0" smtClean="0"/>
          </a:p>
          <a:p>
            <a:r>
              <a:rPr lang="it-IT" dirty="0" smtClean="0"/>
              <a:t>A Pietro </a:t>
            </a:r>
            <a:r>
              <a:rPr lang="it-IT" dirty="0" err="1" smtClean="0"/>
              <a:t>Mignosi</a:t>
            </a:r>
            <a:r>
              <a:rPr lang="it-IT" dirty="0" smtClean="0"/>
              <a:t>, filosofo cattolico nel 1935 aveva confessato di considerarsi </a:t>
            </a:r>
            <a:r>
              <a:rPr lang="it-IT" b="1" u="sng" dirty="0" smtClean="0">
                <a:solidFill>
                  <a:srgbClr val="FF0000"/>
                </a:solidFill>
              </a:rPr>
              <a:t>«uno strumento puro nelle mani di Qualcuno sopra di me e di tutti». </a:t>
            </a:r>
          </a:p>
          <a:p>
            <a:endParaRPr lang="it-IT" dirty="0" smtClean="0"/>
          </a:p>
          <a:p>
            <a:r>
              <a:rPr lang="it-IT" dirty="0" smtClean="0"/>
              <a:t>E a don Giuseppe De Luca, intellettuale e sacerdote,  confidava, prima della morte, di avere </a:t>
            </a:r>
            <a:r>
              <a:rPr lang="it-IT" b="1" u="sng" dirty="0" smtClean="0">
                <a:solidFill>
                  <a:srgbClr val="FF0000"/>
                </a:solidFill>
              </a:rPr>
              <a:t>«una fede in Dio, non so se vera per Lei, prete, ma fermissima; alla quale ho dovuto ubbidire e offrire dolorose rinunzie».</a:t>
            </a:r>
            <a:endParaRPr lang="it-IT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u="sng" dirty="0" smtClean="0">
                <a:solidFill>
                  <a:srgbClr val="4629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GIUDIZIO AUTOREVOLE</a:t>
            </a:r>
            <a:endParaRPr lang="it-IT" b="1" u="sng" dirty="0">
              <a:solidFill>
                <a:srgbClr val="4629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endParaRPr lang="it-IT" b="1" dirty="0" smtClean="0"/>
          </a:p>
          <a:p>
            <a:r>
              <a:rPr lang="it-IT" sz="5100" b="1" u="sng" dirty="0" smtClean="0">
                <a:latin typeface="Times New Roman" pitchFamily="18" charset="0"/>
                <a:cs typeface="Times New Roman" pitchFamily="18" charset="0"/>
              </a:rPr>
              <a:t>Cesare </a:t>
            </a:r>
            <a:r>
              <a:rPr lang="it-IT" sz="5100" b="1" u="sng" dirty="0" err="1" smtClean="0">
                <a:latin typeface="Times New Roman" pitchFamily="18" charset="0"/>
                <a:cs typeface="Times New Roman" pitchFamily="18" charset="0"/>
              </a:rPr>
              <a:t>Musatti</a:t>
            </a:r>
            <a:r>
              <a:rPr lang="it-IT" sz="5100" b="1" dirty="0" smtClean="0">
                <a:latin typeface="Times New Roman" pitchFamily="18" charset="0"/>
                <a:cs typeface="Times New Roman" pitchFamily="18" charset="0"/>
              </a:rPr>
              <a:t>, il padre della psicoanalisi italiana in un saggio del 1982 “La struttura della persona in Pirandello e la Psicoanalisi” ha scritto pagine acute sui caratteri comuni tra la concezione dell’uomo espressa nelle opere di Pirandello e la psicoanalisi. </a:t>
            </a:r>
          </a:p>
          <a:p>
            <a:endParaRPr lang="it-IT" sz="4000" dirty="0" smtClean="0"/>
          </a:p>
          <a:p>
            <a:r>
              <a:rPr lang="it-IT" sz="5100" b="1" u="sng" dirty="0" smtClean="0"/>
              <a:t>“Posso dire che mentre leggevo o assistevo ai drammi di Pirandello mi pareva di respirare aria di psicoanalisi”.</a:t>
            </a:r>
          </a:p>
          <a:p>
            <a:endParaRPr lang="it-IT" sz="4000" b="1" u="sng" dirty="0" smtClean="0"/>
          </a:p>
          <a:p>
            <a:r>
              <a:rPr lang="it-IT" sz="5100" b="1" u="sng" dirty="0" err="1" smtClean="0">
                <a:latin typeface="Times New Roman" pitchFamily="18" charset="0"/>
                <a:cs typeface="Times New Roman" pitchFamily="18" charset="0"/>
              </a:rPr>
              <a:t>Musatti</a:t>
            </a:r>
            <a:r>
              <a:rPr lang="it-IT" sz="5100" b="1" u="sng" dirty="0" smtClean="0">
                <a:latin typeface="Times New Roman" pitchFamily="18" charset="0"/>
                <a:cs typeface="Times New Roman" pitchFamily="18" charset="0"/>
              </a:rPr>
              <a:t> definirà Pirandello come </a:t>
            </a:r>
            <a:r>
              <a:rPr lang="it-IT" sz="5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“un autore freudiano che non ha mai letto Freud”, </a:t>
            </a:r>
            <a:r>
              <a:rPr lang="it-IT" sz="5100" b="1" u="sng" dirty="0" smtClean="0">
                <a:latin typeface="Times New Roman" pitchFamily="18" charset="0"/>
                <a:cs typeface="Times New Roman" pitchFamily="18" charset="0"/>
              </a:rPr>
              <a:t>ponendo l’accento, con questa affermazione, su quanto vi fosse di </a:t>
            </a:r>
            <a:r>
              <a:rPr lang="it-IT" sz="5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psicoanalisi</a:t>
            </a:r>
            <a:r>
              <a:rPr lang="it-IT" sz="5100" b="1" u="sng" dirty="0" smtClean="0">
                <a:latin typeface="Times New Roman" pitchFamily="18" charset="0"/>
                <a:cs typeface="Times New Roman" pitchFamily="18" charset="0"/>
              </a:rPr>
              <a:t> nel genio agrigentino, in maniera latente e implicita</a:t>
            </a:r>
            <a:r>
              <a:rPr lang="it-IT" sz="5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it-IT" b="1" dirty="0" smtClean="0"/>
              <a:t> 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PIRANDELLO   SUPERBO</a:t>
            </a:r>
            <a:r>
              <a:rPr lang="it-IT" sz="3200" b="1" u="sng" dirty="0" smtClean="0">
                <a:solidFill>
                  <a:srgbClr val="FF0000"/>
                </a:solidFill>
              </a:rPr>
              <a:t/>
            </a:r>
            <a:br>
              <a:rPr lang="it-IT" sz="3200" b="1" u="sng" dirty="0" smtClean="0">
                <a:solidFill>
                  <a:srgbClr val="FF0000"/>
                </a:solidFill>
              </a:rPr>
            </a:br>
            <a:r>
              <a:rPr lang="it-IT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SECONDO   MUSATTI</a:t>
            </a:r>
            <a:endParaRPr lang="it-IT" sz="18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2000" b="1" u="sng" dirty="0" smtClean="0">
                <a:latin typeface="Times New Roman" pitchFamily="18" charset="0"/>
                <a:cs typeface="Times New Roman" pitchFamily="18" charset="0"/>
              </a:rPr>
              <a:t>Persona superba: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che conosce i suoi talenti e non aspetta che gli siano riconosciuti e non li ostenta, perché è sicura di sé. In genere, coltiva il pensiero, l’arte, la conoscenza e la bontà. Non è ansiosa. Può essere un po’ critica, ma non  è vanitosa.  Non è superficiale. Anzi il contrario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.    Il superbo si ama. 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Se non ottiene un riconoscimento, non gliele importa niente, perché grande è la stima di sé.  </a:t>
            </a:r>
            <a:r>
              <a:rPr lang="it-IT" sz="2000" b="1" u="sng" dirty="0" smtClean="0">
                <a:latin typeface="Times New Roman" pitchFamily="18" charset="0"/>
                <a:cs typeface="Times New Roman" pitchFamily="18" charset="0"/>
              </a:rPr>
              <a:t>E’ PROFONDO.</a:t>
            </a:r>
          </a:p>
          <a:p>
            <a:endParaRPr lang="it-IT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u="sng" dirty="0" smtClean="0">
                <a:latin typeface="Times New Roman" pitchFamily="18" charset="0"/>
                <a:cs typeface="Times New Roman" pitchFamily="18" charset="0"/>
              </a:rPr>
              <a:t>Persona vanitosa: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leggera di carattere, che si sopravvaluta e tratta le cose serie con frivolezza e le cose frivole con più serietà che non meritino; ha vuoto interiore, ostentazione, alta opinione di sé, dei presunti meriti e doti. E ambiziosa, in ansia e sempre alla ricerca di nuove posizioni e promozioni.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Il vanitoso non si ama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, ma pretende amore e riconoscenza da parte degli altri.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u="sng" dirty="0" smtClean="0">
                <a:latin typeface="Times New Roman" pitchFamily="18" charset="0"/>
                <a:cs typeface="Times New Roman" pitchFamily="18" charset="0"/>
              </a:rPr>
              <a:t>E’ SUPERFICIALE.</a:t>
            </a:r>
          </a:p>
          <a:p>
            <a:endParaRPr lang="it-IT" sz="2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Segnaposto contenut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0"/>
            <a:ext cx="96125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white">
          <a:xfrm>
            <a:off x="457200" y="548680"/>
            <a:ext cx="8229600" cy="172819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  ROMANZO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it-IT" b="1" dirty="0" smtClean="0"/>
          </a:p>
          <a:p>
            <a:pPr>
              <a:buNone/>
            </a:pPr>
            <a:endParaRPr lang="it-IT" b="1" dirty="0"/>
          </a:p>
          <a:p>
            <a:r>
              <a:rPr lang="it-IT" b="1" dirty="0" smtClean="0"/>
              <a:t>          UNO       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NESSUNO</a:t>
            </a:r>
            <a:r>
              <a:rPr lang="it-IT" b="1" dirty="0" smtClean="0"/>
              <a:t>       </a:t>
            </a:r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CENTOMILA</a:t>
            </a: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u="sng" dirty="0" smtClean="0">
                <a:solidFill>
                  <a:srgbClr val="FF0000"/>
                </a:solidFill>
              </a:rPr>
              <a:t>BASE  DEL  SUO  PENSIERO</a:t>
            </a:r>
            <a:endParaRPr lang="it-IT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38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VERITA’  ?</a:t>
            </a:r>
            <a:endParaRPr lang="it-IT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Nessuna verità</a:t>
            </a:r>
          </a:p>
          <a:p>
            <a:pPr algn="ctr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Tutto è precario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33CC"/>
                </a:solidFill>
              </a:rPr>
              <a:t>Il possibile è labile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462997"/>
                </a:solidFill>
              </a:rPr>
              <a:t>IL SENSO SOSPESO</a:t>
            </a:r>
          </a:p>
          <a:p>
            <a:pPr algn="ctr">
              <a:buNone/>
            </a:pPr>
            <a:endParaRPr lang="it-IT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b="1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it-IT" sz="36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CONDIZIONE  UMANA</a:t>
            </a:r>
            <a:endParaRPr lang="it-IT" sz="36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it-IT" sz="4400" b="1" u="sng" dirty="0" smtClean="0">
              <a:solidFill>
                <a:srgbClr val="FF0000"/>
              </a:solidFill>
            </a:endParaRPr>
          </a:p>
          <a:p>
            <a:r>
              <a:rPr lang="it-IT" sz="14400" b="1" u="sng" dirty="0" err="1" smtClean="0">
                <a:solidFill>
                  <a:srgbClr val="FF0000"/>
                </a:solidFill>
              </a:rPr>
              <a:t>Incomunicabilita’</a:t>
            </a:r>
            <a:endParaRPr lang="it-IT" sz="14400" b="1" u="sng" dirty="0" smtClean="0">
              <a:solidFill>
                <a:srgbClr val="FF0000"/>
              </a:solidFill>
            </a:endParaRPr>
          </a:p>
          <a:p>
            <a:endParaRPr lang="it-IT" sz="7200" b="1" u="sng" dirty="0" smtClean="0"/>
          </a:p>
          <a:p>
            <a:r>
              <a:rPr lang="it-IT" sz="8000" b="1" u="sng" dirty="0" smtClean="0"/>
              <a:t> Precarietà =  accadimenti</a:t>
            </a:r>
            <a:endParaRPr lang="it-IT" sz="8000" dirty="0" smtClean="0"/>
          </a:p>
          <a:p>
            <a:r>
              <a:rPr lang="it-IT" sz="8000" b="1" dirty="0" smtClean="0"/>
              <a:t> </a:t>
            </a:r>
            <a:endParaRPr lang="it-IT" sz="8000" dirty="0" smtClean="0"/>
          </a:p>
          <a:p>
            <a:r>
              <a:rPr lang="it-IT" sz="8000" b="1" u="sng" dirty="0" smtClean="0"/>
              <a:t>Fragilità = malattie, incidenti</a:t>
            </a:r>
            <a:r>
              <a:rPr lang="it-IT" sz="8000" dirty="0" smtClean="0"/>
              <a:t>    </a:t>
            </a:r>
          </a:p>
          <a:p>
            <a:endParaRPr lang="it-IT" sz="8000" dirty="0" smtClean="0"/>
          </a:p>
          <a:p>
            <a:r>
              <a:rPr lang="it-IT" sz="8000" dirty="0" smtClean="0"/>
              <a:t> </a:t>
            </a:r>
            <a:r>
              <a:rPr lang="it-IT" sz="8000" b="1" u="sng" dirty="0" smtClean="0"/>
              <a:t>Insicurezza = paure </a:t>
            </a:r>
            <a:endParaRPr lang="it-IT" sz="8000" dirty="0" smtClean="0"/>
          </a:p>
          <a:p>
            <a:r>
              <a:rPr lang="it-IT" sz="8000" b="1" dirty="0" smtClean="0"/>
              <a:t> </a:t>
            </a:r>
            <a:endParaRPr lang="it-IT" sz="8000" dirty="0" smtClean="0"/>
          </a:p>
          <a:p>
            <a:r>
              <a:rPr lang="it-IT" sz="12800" b="1" u="sng" dirty="0" smtClean="0">
                <a:solidFill>
                  <a:srgbClr val="FF0000"/>
                </a:solidFill>
              </a:rPr>
              <a:t>Solitudine</a:t>
            </a:r>
            <a:r>
              <a:rPr lang="it-IT" sz="12800" b="1" dirty="0" smtClean="0">
                <a:solidFill>
                  <a:srgbClr val="FF0000"/>
                </a:solidFill>
              </a:rPr>
              <a:t> </a:t>
            </a:r>
            <a:r>
              <a:rPr lang="it-IT" sz="12800" b="1" dirty="0" smtClean="0"/>
              <a:t> </a:t>
            </a:r>
            <a:endParaRPr lang="it-IT" sz="12800" dirty="0" smtClean="0"/>
          </a:p>
          <a:p>
            <a:endParaRPr lang="it-IT" sz="6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/>
              <a:t>Sono chiari quando abbiamo realizzato in coscienza la nostra inevitabile </a:t>
            </a:r>
            <a:r>
              <a:rPr lang="it-IT" sz="9600" b="1" u="sng" dirty="0" smtClean="0">
                <a:solidFill>
                  <a:srgbClr val="FF0000"/>
                </a:solidFill>
              </a:rPr>
              <a:t>incapacità di vivere</a:t>
            </a:r>
            <a:r>
              <a:rPr lang="it-IT" sz="9600" dirty="0" smtClean="0"/>
              <a:t>.</a:t>
            </a:r>
            <a:endParaRPr lang="it-IT" sz="9600" b="1" dirty="0" smtClean="0"/>
          </a:p>
          <a:p>
            <a:endParaRPr lang="it-IT" sz="1800" dirty="0" smtClean="0"/>
          </a:p>
          <a:p>
            <a:endParaRPr lang="it-IT" sz="7200" dirty="0" smtClean="0"/>
          </a:p>
          <a:p>
            <a:endParaRPr lang="it-IT" dirty="0" smtClean="0"/>
          </a:p>
          <a:p>
            <a:r>
              <a:rPr lang="it-IT" b="1" dirty="0" smtClean="0"/>
              <a:t> </a:t>
            </a:r>
            <a:endParaRPr lang="it-IT" dirty="0" smtClean="0"/>
          </a:p>
          <a:p>
            <a:endParaRPr lang="it-IT" u="sng" dirty="0"/>
          </a:p>
        </p:txBody>
      </p:sp>
    </p:spTree>
  </p:cSld>
  <p:clrMapOvr>
    <a:masterClrMapping/>
  </p:clrMapOvr>
  <p:transition advTm="1326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gray"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INCOMUNICABILITA’</a:t>
            </a:r>
            <a:endParaRPr lang="it-IT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b="1" u="sng" dirty="0" smtClean="0">
                <a:solidFill>
                  <a:srgbClr val="FF0000"/>
                </a:solidFill>
                <a:hlinkClick r:id="rId2" tooltip="Frase di Luigi Pirandello"/>
              </a:rPr>
              <a:t>Abbiamo tutti dentro un mondo di cose: ciascuno ha un suo mondo di cose! </a:t>
            </a:r>
          </a:p>
          <a:p>
            <a:endParaRPr lang="it-IT" sz="2800" b="1" u="sng" dirty="0" smtClean="0">
              <a:hlinkClick r:id="rId2" tooltip="Frase di Luigi Pirandello"/>
            </a:endParaRPr>
          </a:p>
          <a:p>
            <a:r>
              <a:rPr lang="it-IT" sz="2400" b="1" u="sng" dirty="0" smtClean="0">
                <a:hlinkClick r:id="rId2" tooltip="Frase di Luigi Pirandello"/>
              </a:rPr>
              <a:t>Ma come possiamo intenderci se nelle parole ch'io dico metto il senso e il valore delle cose come sono dentro di me; mentre chi le ascolta, inevitabilmente le assume col senso e col valore che hanno per sé: del mondo com'egli l'ha dentro? </a:t>
            </a:r>
          </a:p>
          <a:p>
            <a:pPr>
              <a:buNone/>
            </a:pPr>
            <a:endParaRPr lang="it-IT" sz="2800" b="1" u="sng" dirty="0" smtClean="0">
              <a:hlinkClick r:id="rId2" tooltip="Frase di Luigi Pirandello"/>
            </a:endParaRPr>
          </a:p>
          <a:p>
            <a:pPr algn="ctr"/>
            <a:r>
              <a:rPr lang="it-IT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Frase di Luigi Pirandello"/>
              </a:rPr>
              <a:t>Crediamo di intenderci; non ci intendiamo mai!</a:t>
            </a:r>
            <a:endParaRPr lang="it-IT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 SOLITUDINE</a:t>
            </a:r>
            <a:endParaRPr lang="it-IT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8245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it-IT" sz="2400" b="1" u="sng" dirty="0" smtClean="0">
              <a:solidFill>
                <a:srgbClr val="0070C0"/>
              </a:solidFill>
            </a:endParaRPr>
          </a:p>
          <a:p>
            <a:r>
              <a:rPr lang="it-IT" sz="2800" b="1" u="sng" dirty="0" smtClean="0">
                <a:solidFill>
                  <a:srgbClr val="462997"/>
                </a:solidFill>
              </a:rPr>
              <a:t>Viviamo, senza rendercene conto, in una continua instabilità.</a:t>
            </a:r>
          </a:p>
          <a:p>
            <a:r>
              <a:rPr lang="it-IT" sz="2800" b="1" u="sng" dirty="0" smtClean="0">
                <a:solidFill>
                  <a:srgbClr val="462997"/>
                </a:solidFill>
              </a:rPr>
              <a:t>Siamo come in un vortice, che è un continuo cambiamento, di cui non ci rendiamo conto.</a:t>
            </a:r>
          </a:p>
          <a:p>
            <a:r>
              <a:rPr lang="it-IT" sz="2800" b="1" u="sng" dirty="0" smtClean="0">
                <a:solidFill>
                  <a:srgbClr val="462997"/>
                </a:solidFill>
              </a:rPr>
              <a:t>Ciò avviene con gli altri ed è difficile da gestire. </a:t>
            </a:r>
          </a:p>
          <a:p>
            <a:pPr algn="ctr"/>
            <a:endParaRPr lang="it-IT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soprattutto è vero con noi stessi: non ci capiamo e non sappiamo come gestire la nostra solitudine.</a:t>
            </a:r>
          </a:p>
          <a:p>
            <a:endParaRPr lang="it-IT" sz="2400" b="1" u="sng" dirty="0" smtClean="0">
              <a:solidFill>
                <a:srgbClr val="0070C0"/>
              </a:solidFill>
            </a:endParaRPr>
          </a:p>
          <a:p>
            <a:endParaRPr lang="it-IT" sz="2400" b="1" u="sng" dirty="0" smtClean="0">
              <a:solidFill>
                <a:srgbClr val="0070C0"/>
              </a:solidFill>
            </a:endParaRPr>
          </a:p>
          <a:p>
            <a:endParaRPr lang="it-IT" sz="2400" b="1" u="sng" dirty="0" smtClean="0">
              <a:solidFill>
                <a:srgbClr val="0070C0"/>
              </a:solidFill>
            </a:endParaRPr>
          </a:p>
          <a:p>
            <a:endParaRPr lang="it-IT" sz="24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6 </a:t>
            </a:r>
            <a:r>
              <a:rPr lang="it-IT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PERSONAGGI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commedia da fare</a:t>
            </a:r>
            <a:endParaRPr lang="it-IT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b="1" u="sng" dirty="0" smtClean="0"/>
              <a:t>Il Padre</a:t>
            </a:r>
            <a:r>
              <a:rPr lang="it-IT" b="1" dirty="0" smtClean="0"/>
              <a:t>: </a:t>
            </a:r>
            <a:r>
              <a:rPr lang="it-IT" u="sng" dirty="0" smtClean="0">
                <a:solidFill>
                  <a:srgbClr val="FF0000"/>
                </a:solidFill>
              </a:rPr>
              <a:t>GRAN BASTARDO e MANIPOLATORE</a:t>
            </a:r>
          </a:p>
          <a:p>
            <a:r>
              <a:rPr lang="it-IT" b="1" u="sng" dirty="0" smtClean="0"/>
              <a:t>La Madre</a:t>
            </a:r>
            <a:r>
              <a:rPr lang="it-IT" dirty="0" smtClean="0"/>
              <a:t>: </a:t>
            </a:r>
            <a:r>
              <a:rPr lang="it-IT" sz="2400" u="sng" dirty="0" smtClean="0">
                <a:solidFill>
                  <a:schemeClr val="tx2">
                    <a:lumMod val="75000"/>
                  </a:schemeClr>
                </a:solidFill>
              </a:rPr>
              <a:t>VITTIMA INCONSAPEVOLE   </a:t>
            </a:r>
            <a:r>
              <a:rPr lang="it-IT" sz="2400" b="1" u="sng" dirty="0" smtClean="0">
                <a:solidFill>
                  <a:schemeClr val="tx2">
                    <a:lumMod val="75000"/>
                  </a:schemeClr>
                </a:solidFill>
              </a:rPr>
              <a:t>PASSIVA</a:t>
            </a:r>
          </a:p>
          <a:p>
            <a:r>
              <a:rPr lang="it-IT" b="1" u="sng" dirty="0" smtClean="0"/>
              <a:t>Il Figlio</a:t>
            </a:r>
            <a:r>
              <a:rPr lang="it-IT" b="1" dirty="0" smtClean="0"/>
              <a:t>: </a:t>
            </a:r>
            <a:r>
              <a:rPr lang="it-IT" sz="2400" u="sng" dirty="0" smtClean="0">
                <a:solidFill>
                  <a:srgbClr val="462997"/>
                </a:solidFill>
              </a:rPr>
              <a:t>VITTIMA CONSAPEVOLE   </a:t>
            </a:r>
            <a:r>
              <a:rPr lang="it-IT" sz="2400" b="1" u="sng" dirty="0" smtClean="0">
                <a:solidFill>
                  <a:schemeClr val="accent1">
                    <a:lumMod val="75000"/>
                  </a:schemeClr>
                </a:solidFill>
              </a:rPr>
              <a:t>PASSIVO</a:t>
            </a:r>
            <a:endParaRPr lang="it-IT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u="sng" dirty="0" smtClean="0"/>
              <a:t>La Figliastra</a:t>
            </a:r>
            <a:r>
              <a:rPr lang="it-IT" b="1" dirty="0" smtClean="0"/>
              <a:t>: </a:t>
            </a:r>
            <a:r>
              <a:rPr lang="it-IT" sz="2400" u="sng" dirty="0" smtClean="0">
                <a:solidFill>
                  <a:srgbClr val="FF0000"/>
                </a:solidFill>
              </a:rPr>
              <a:t>VITTIMA CONSAPEVOLE   </a:t>
            </a:r>
            <a:r>
              <a:rPr lang="it-IT" sz="2400" b="1" u="sng" dirty="0" smtClean="0">
                <a:solidFill>
                  <a:srgbClr val="FF0000"/>
                </a:solidFill>
              </a:rPr>
              <a:t>RIBELLE</a:t>
            </a:r>
          </a:p>
          <a:p>
            <a:r>
              <a:rPr lang="it-IT" u="sng" dirty="0" smtClean="0"/>
              <a:t>Il Giovinetto e la Bambina</a:t>
            </a:r>
            <a:r>
              <a:rPr lang="it-IT" dirty="0" smtClean="0"/>
              <a:t>:</a:t>
            </a:r>
            <a:r>
              <a:rPr lang="it-IT" sz="2400" b="1" u="sng" dirty="0" smtClean="0">
                <a:solidFill>
                  <a:srgbClr val="462997"/>
                </a:solidFill>
              </a:rPr>
              <a:t>VITTIME INCONSAPEVOLI</a:t>
            </a:r>
          </a:p>
          <a:p>
            <a:pPr algn="ctr">
              <a:buNone/>
            </a:pPr>
            <a:endParaRPr lang="it-IT" sz="2400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HANNO UN   </a:t>
            </a:r>
            <a:r>
              <a:rPr lang="it-IT" b="1" u="sng" dirty="0" smtClean="0">
                <a:solidFill>
                  <a:srgbClr val="FF0000"/>
                </a:solidFill>
              </a:rPr>
              <a:t>NOME COMUNE: </a:t>
            </a:r>
            <a:r>
              <a:rPr lang="it-IT" b="1" u="sng" dirty="0" smtClean="0"/>
              <a:t>sono archetipi ?</a:t>
            </a:r>
            <a:endParaRPr lang="it-IT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0"/>
            <a:ext cx="7149480" cy="148478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STORIA  SURREALE</a:t>
            </a:r>
            <a:br>
              <a:rPr lang="it-IT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it-IT" b="1" u="sng" dirty="0" smtClean="0"/>
          </a:p>
          <a:p>
            <a:r>
              <a:rPr lang="it-IT" sz="3900" b="1" u="sng" dirty="0" smtClean="0">
                <a:solidFill>
                  <a:srgbClr val="FF0000"/>
                </a:solidFill>
              </a:rPr>
              <a:t>I 6 PERSONAGGI  </a:t>
            </a:r>
            <a:r>
              <a:rPr lang="it-IT" sz="3900" b="1" u="sng" dirty="0" smtClean="0">
                <a:solidFill>
                  <a:srgbClr val="462997"/>
                </a:solidFill>
              </a:rPr>
              <a:t>i</a:t>
            </a:r>
            <a:r>
              <a:rPr lang="it-IT" b="1" u="sng" dirty="0" smtClean="0"/>
              <a:t>rrompono sulla scena, mentre si svolgono le prove di un’altra opera, affermando di essere stati creati dalla fantasia di un autore che però non ha dato loro compiuta realtà artistica. </a:t>
            </a:r>
          </a:p>
          <a:p>
            <a:pPr algn="ctr"/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Chiedono che la compagnia e il capocomico mettano in scena la loro tragica storia. 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white">
          <a:xfrm>
            <a:off x="683568" y="0"/>
            <a:ext cx="8229600" cy="1642194"/>
          </a:xfr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ESSERE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  </a:t>
            </a:r>
            <a:r>
              <a:rPr lang="it-IT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NESSUNO</a:t>
            </a:r>
            <a:endParaRPr lang="it-IT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844824"/>
            <a:ext cx="7725544" cy="501317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pPr algn="ctr"/>
            <a:endParaRPr lang="it-IT" sz="8000" dirty="0" smtClean="0"/>
          </a:p>
          <a:p>
            <a:pPr algn="ctr"/>
            <a:r>
              <a:rPr lang="it-IT" sz="11100" b="1" dirty="0" smtClean="0"/>
              <a:t>     </a:t>
            </a:r>
            <a:r>
              <a:rPr lang="it-IT" sz="11100" b="1" u="sng" dirty="0" smtClean="0"/>
              <a:t>I sei </a:t>
            </a:r>
            <a:r>
              <a:rPr lang="it-IT" sz="11100" b="1" u="sng" dirty="0" smtClean="0">
                <a:solidFill>
                  <a:srgbClr val="FF0000"/>
                </a:solidFill>
              </a:rPr>
              <a:t>personaggi</a:t>
            </a:r>
            <a:r>
              <a:rPr lang="it-IT" sz="11100" b="1" u="sng" dirty="0" smtClean="0"/>
              <a:t>: realtà o finzione ? </a:t>
            </a:r>
            <a:r>
              <a:rPr lang="it-IT" sz="11100" b="1" dirty="0" smtClean="0"/>
              <a:t>   </a:t>
            </a:r>
            <a:r>
              <a:rPr lang="it-IT" sz="8000" b="1" dirty="0" smtClean="0"/>
              <a:t>               </a:t>
            </a:r>
          </a:p>
          <a:p>
            <a:pPr algn="ctr"/>
            <a:endParaRPr lang="it-IT" sz="8000" dirty="0" smtClean="0"/>
          </a:p>
          <a:p>
            <a:pPr algn="ctr"/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E’ tutta una finzione, o, meglio, una</a:t>
            </a:r>
            <a:r>
              <a:rPr lang="it-IT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8000" b="1" i="1" dirty="0" smtClean="0">
                <a:latin typeface="Times New Roman" pitchFamily="18" charset="0"/>
                <a:cs typeface="Times New Roman" pitchFamily="18" charset="0"/>
              </a:rPr>
              <a:t>parodia?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In verità, i nostri personaggi vanno alla ricerca della identità  loro dovuta.</a:t>
            </a:r>
          </a:p>
          <a:p>
            <a:pPr algn="ctr"/>
            <a:r>
              <a:rPr lang="it-IT" sz="8000" b="1" dirty="0" smtClean="0">
                <a:latin typeface="Times New Roman" pitchFamily="18" charset="0"/>
                <a:cs typeface="Times New Roman" pitchFamily="18" charset="0"/>
              </a:rPr>
              <a:t>E’ la disperazione del loro non </a:t>
            </a:r>
            <a:r>
              <a:rPr lang="it-IT" sz="8000" b="1" dirty="0" err="1" smtClean="0">
                <a:latin typeface="Times New Roman" pitchFamily="18" charset="0"/>
                <a:cs typeface="Times New Roman" pitchFamily="18" charset="0"/>
              </a:rPr>
              <a:t>essere…</a:t>
            </a:r>
            <a:endParaRPr lang="it-IT" sz="9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9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SONO…BLOCCATI</a:t>
            </a:r>
            <a:endParaRPr lang="it-IT" sz="8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perché </a:t>
            </a:r>
            <a:r>
              <a:rPr lang="it-IT" sz="8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ABBANDONATI  DAL  LORO CREATORE.</a:t>
            </a:r>
          </a:p>
          <a:p>
            <a:pPr algn="ctr">
              <a:buNone/>
            </a:pPr>
            <a:endParaRPr lang="it-IT" sz="8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  <p:transition advTm="2467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997</Words>
  <Application>Microsoft Office PowerPoint</Application>
  <PresentationFormat>Presentazione su schermo (4:3)</PresentationFormat>
  <Paragraphs>125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LUIGI   PIRANDELLO</vt:lpstr>
      <vt:lpstr> IL   ROMANZO  </vt:lpstr>
      <vt:lpstr>VERITA’  ?</vt:lpstr>
      <vt:lpstr>CONDIZIONE  UMANA</vt:lpstr>
      <vt:lpstr>INCOMUNICABILITA’</vt:lpstr>
      <vt:lpstr>LA  SOLITUDINE</vt:lpstr>
      <vt:lpstr> i 6 PERSONAGGI  della commedia da fare</vt:lpstr>
      <vt:lpstr> LA STORIA  SURREALE </vt:lpstr>
      <vt:lpstr>ESSERE  o  NESSUNO</vt:lpstr>
      <vt:lpstr>CREATURE</vt:lpstr>
      <vt:lpstr>IL  TEATRO  DI  PIRANDELLO </vt:lpstr>
      <vt:lpstr>LA  SCRITTURA </vt:lpstr>
      <vt:lpstr>IL DRAMMA  UMANO </vt:lpstr>
      <vt:lpstr>IL  SUO  CREDO</vt:lpstr>
      <vt:lpstr>DOPO LA MORTE</vt:lpstr>
      <vt:lpstr>UN GIUDIZIO AUTOREVOLE</vt:lpstr>
      <vt:lpstr>PIRANDELLO   SUPERBO SECONDO   MUSATTI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LUIGI   PIRANDELLO</dc:title>
  <dc:creator>bruna</dc:creator>
  <cp:lastModifiedBy>MG CONSILIUM</cp:lastModifiedBy>
  <cp:revision>289</cp:revision>
  <dcterms:created xsi:type="dcterms:W3CDTF">2017-07-27T14:27:17Z</dcterms:created>
  <dcterms:modified xsi:type="dcterms:W3CDTF">2018-02-15T09:35:22Z</dcterms:modified>
</cp:coreProperties>
</file>