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59" r:id="rId3"/>
    <p:sldId id="258" r:id="rId4"/>
    <p:sldId id="260" r:id="rId5"/>
    <p:sldId id="282" r:id="rId6"/>
    <p:sldId id="263" r:id="rId7"/>
    <p:sldId id="262" r:id="rId8"/>
    <p:sldId id="266" r:id="rId9"/>
    <p:sldId id="264" r:id="rId10"/>
    <p:sldId id="267" r:id="rId11"/>
    <p:sldId id="268" r:id="rId12"/>
    <p:sldId id="272" r:id="rId13"/>
    <p:sldId id="270" r:id="rId14"/>
    <p:sldId id="273" r:id="rId15"/>
    <p:sldId id="274" r:id="rId16"/>
    <p:sldId id="279" r:id="rId17"/>
    <p:sldId id="275" r:id="rId18"/>
    <p:sldId id="276" r:id="rId19"/>
    <p:sldId id="277" r:id="rId20"/>
    <p:sldId id="278" r:id="rId21"/>
    <p:sldId id="28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Sezione predefinita" id="{2EBEAF6B-5F07-4456-B75C-ED5CFF730D00}">
          <p14:sldIdLst>
            <p14:sldId id="256"/>
            <p14:sldId id="259"/>
            <p14:sldId id="258"/>
            <p14:sldId id="260"/>
            <p14:sldId id="282"/>
            <p14:sldId id="263"/>
            <p14:sldId id="262"/>
            <p14:sldId id="266"/>
            <p14:sldId id="264"/>
            <p14:sldId id="267"/>
            <p14:sldId id="268"/>
            <p14:sldId id="272"/>
            <p14:sldId id="270"/>
            <p14:sldId id="273"/>
            <p14:sldId id="274"/>
            <p14:sldId id="279"/>
            <p14:sldId id="275"/>
            <p14:sldId id="276"/>
            <p14:sldId id="277"/>
            <p14:sldId id="278"/>
            <p14:sldId id="280"/>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162"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C75529-FDCA-4E8E-816C-FFB53FC54DA6}" type="datetimeFigureOut">
              <a:rPr lang="it-IT" smtClean="0"/>
              <a:pPr/>
              <a:t>28/03/2018</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479B6A-1306-46BF-BB26-7015840B9AAC}" type="slidenum">
              <a:rPr lang="it-IT" smtClean="0"/>
              <a:pPr/>
              <a:t>‹N›</a:t>
            </a:fld>
            <a:endParaRPr lang="it-IT"/>
          </a:p>
        </p:txBody>
      </p:sp>
    </p:spTree>
    <p:extLst>
      <p:ext uri="{BB962C8B-B14F-4D97-AF65-F5344CB8AC3E}">
        <p14:creationId xmlns="" xmlns:p14="http://schemas.microsoft.com/office/powerpoint/2010/main" val="3900163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EBFB8C-BBFF-4397-A51C-1E92596422A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2634472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509A250-FF31-4206-8172-F9D3106AACB1}" type="datetimeFigureOut">
              <a:rPr lang="en-US" dirty="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a:t>Fare clic per modificare lo stile del titolo dello schema</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a:t>Modifica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3/28/2018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3/28/2018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9796027F-7875-4030-9381-8BD8C4F21935}"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pPr/>
              <a:t>3/28/2018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pPr/>
              <a:t>3/28/2018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3/28/2018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7" name="Date Placeholder 4"/>
          <p:cNvSpPr>
            <a:spLocks noGrp="1"/>
          </p:cNvSpPr>
          <p:nvPr>
            <p:ph type="dt" sz="half" idx="10"/>
          </p:nvPr>
        </p:nvSpPr>
        <p:spPr/>
        <p:txBody>
          <a:bodyPr/>
          <a:lstStyle/>
          <a:p>
            <a:fld id="{4509A250-FF31-4206-8172-F9D3106AACB1}" type="datetimeFigureOut">
              <a:rPr lang="en-US" dirty="0"/>
              <a:pPr/>
              <a:t>3/28/2018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509A250-FF31-4206-8172-F9D3106AACB1}" type="datetimeFigureOut">
              <a:rPr lang="en-US" dirty="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pPr/>
              <a:t>3/28/2018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0779BED-6BD2-446F-8077-1E3709A24FE9}"/>
              </a:ext>
            </a:extLst>
          </p:cNvPr>
          <p:cNvSpPr>
            <a:spLocks noGrp="1"/>
          </p:cNvSpPr>
          <p:nvPr>
            <p:ph type="ctrTitle"/>
          </p:nvPr>
        </p:nvSpPr>
        <p:spPr>
          <a:xfrm>
            <a:off x="1791060" y="1729408"/>
            <a:ext cx="8825658" cy="2209800"/>
          </a:xfrm>
        </p:spPr>
        <p:txBody>
          <a:bodyPr/>
          <a:lstStyle/>
          <a:p>
            <a:pPr algn="just"/>
            <a:r>
              <a:rPr lang="it-IT" sz="3000" b="1" i="1" dirty="0"/>
              <a:t>Whistleblowing</a:t>
            </a:r>
            <a:r>
              <a:rPr lang="it-IT" sz="3000" b="1" dirty="0"/>
              <a:t>: </a:t>
            </a:r>
            <a:r>
              <a:rPr lang="it-IT" sz="3000" dirty="0"/>
              <a:t>problemi aperti dalla nuova normativa della l. n. 179/2017. Quali rischi e quali spazi di tutela per il dirigente.</a:t>
            </a:r>
            <a:r>
              <a:rPr lang="it-IT" sz="3200" b="1" dirty="0"/>
              <a:t/>
            </a:r>
            <a:br>
              <a:rPr lang="it-IT" sz="3200" b="1" dirty="0"/>
            </a:br>
            <a:endParaRPr lang="it-IT" sz="3200" dirty="0"/>
          </a:p>
        </p:txBody>
      </p:sp>
      <p:sp>
        <p:nvSpPr>
          <p:cNvPr id="3" name="Sottotitolo 2">
            <a:extLst>
              <a:ext uri="{FF2B5EF4-FFF2-40B4-BE49-F238E27FC236}">
                <a16:creationId xmlns:a16="http://schemas.microsoft.com/office/drawing/2014/main" xmlns="" id="{2C6A8839-F2AC-4F60-B041-44B4E22F932F}"/>
              </a:ext>
            </a:extLst>
          </p:cNvPr>
          <p:cNvSpPr>
            <a:spLocks noGrp="1"/>
          </p:cNvSpPr>
          <p:nvPr>
            <p:ph type="subTitle" idx="1"/>
          </p:nvPr>
        </p:nvSpPr>
        <p:spPr>
          <a:xfrm>
            <a:off x="530087" y="4280452"/>
            <a:ext cx="11118574" cy="1828800"/>
          </a:xfrm>
        </p:spPr>
        <p:txBody>
          <a:bodyPr>
            <a:normAutofit fontScale="40000" lnSpcReduction="20000"/>
          </a:bodyPr>
          <a:lstStyle/>
          <a:p>
            <a:r>
              <a:rPr lang="it-IT" sz="4900" cap="none" dirty="0"/>
              <a:t>Avv. Carlo Fossati – Studio Legale Ichino Brugnatelli e Associati</a:t>
            </a:r>
          </a:p>
          <a:p>
            <a:r>
              <a:rPr lang="it-IT" sz="4900" cap="none" dirty="0"/>
              <a:t>Avv. Marco Paoletti – Studio Legale Ichino Brugnatelli e Associati</a:t>
            </a:r>
          </a:p>
          <a:p>
            <a:r>
              <a:rPr lang="it-IT" sz="4900" cap="none" dirty="0"/>
              <a:t>Dott. Massimo Verzotto – Luogotenente dell’Arma dei Carabinieri        </a:t>
            </a:r>
          </a:p>
          <a:p>
            <a:pPr algn="r"/>
            <a:endParaRPr lang="it-IT" sz="4900" cap="none" dirty="0"/>
          </a:p>
          <a:p>
            <a:pPr algn="r"/>
            <a:r>
              <a:rPr lang="it-IT" sz="4900" cap="none" dirty="0"/>
              <a:t>Milano, 27 marzo 2018</a:t>
            </a:r>
          </a:p>
          <a:p>
            <a:endParaRPr lang="it-IT" dirty="0"/>
          </a:p>
        </p:txBody>
      </p:sp>
    </p:spTree>
    <p:extLst>
      <p:ext uri="{BB962C8B-B14F-4D97-AF65-F5344CB8AC3E}">
        <p14:creationId xmlns="" xmlns:p14="http://schemas.microsoft.com/office/powerpoint/2010/main" val="2692867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D669DEE6-BCC5-4C55-8EE6-9E77174C91BC}"/>
              </a:ext>
            </a:extLst>
          </p:cNvPr>
          <p:cNvSpPr>
            <a:spLocks noGrp="1"/>
          </p:cNvSpPr>
          <p:nvPr>
            <p:ph idx="1"/>
          </p:nvPr>
        </p:nvSpPr>
        <p:spPr>
          <a:xfrm>
            <a:off x="1103312" y="1457739"/>
            <a:ext cx="9551436" cy="4200939"/>
          </a:xfrm>
        </p:spPr>
        <p:txBody>
          <a:bodyPr/>
          <a:lstStyle/>
          <a:p>
            <a:endParaRPr lang="it-IT" dirty="0"/>
          </a:p>
          <a:p>
            <a:pPr marL="0" indent="0">
              <a:buNone/>
            </a:pPr>
            <a:endParaRPr lang="it-IT" sz="4000" dirty="0"/>
          </a:p>
          <a:p>
            <a:pPr marL="0" indent="0" algn="ctr">
              <a:buNone/>
            </a:pPr>
            <a:r>
              <a:rPr lang="it-IT" sz="3400" cap="all" dirty="0"/>
              <a:t>COSA COMPORTA L’ADOZIONE DELLA NUOVA LEGGE </a:t>
            </a:r>
            <a:r>
              <a:rPr lang="it-IT" sz="3400" i="1" cap="all" dirty="0" err="1"/>
              <a:t>wHISTLEBLOWING</a:t>
            </a:r>
            <a:r>
              <a:rPr lang="it-IT" sz="3400" i="1" cap="all" dirty="0"/>
              <a:t>? </a:t>
            </a:r>
            <a:endParaRPr lang="it-IT" sz="3400" dirty="0"/>
          </a:p>
        </p:txBody>
      </p:sp>
    </p:spTree>
    <p:extLst>
      <p:ext uri="{BB962C8B-B14F-4D97-AF65-F5344CB8AC3E}">
        <p14:creationId xmlns="" xmlns:p14="http://schemas.microsoft.com/office/powerpoint/2010/main" val="3570096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52F7189C-418C-40D9-A726-EDBAB12DF6D1}"/>
              </a:ext>
            </a:extLst>
          </p:cNvPr>
          <p:cNvSpPr>
            <a:spLocks noGrp="1"/>
          </p:cNvSpPr>
          <p:nvPr>
            <p:ph idx="1"/>
          </p:nvPr>
        </p:nvSpPr>
        <p:spPr>
          <a:xfrm>
            <a:off x="1103312" y="1404730"/>
            <a:ext cx="9630949" cy="3692789"/>
          </a:xfrm>
        </p:spPr>
        <p:txBody>
          <a:bodyPr>
            <a:normAutofit fontScale="92500" lnSpcReduction="10000"/>
          </a:bodyPr>
          <a:lstStyle/>
          <a:p>
            <a:pPr marL="0" indent="0" algn="just">
              <a:buNone/>
            </a:pPr>
            <a:endParaRPr lang="it-IT" sz="2400" dirty="0"/>
          </a:p>
          <a:p>
            <a:pPr algn="just">
              <a:buFont typeface="Wingdings" panose="05000000000000000000" pitchFamily="2" charset="2"/>
              <a:buChar char="q"/>
            </a:pPr>
            <a:r>
              <a:rPr lang="it-IT" sz="2400" dirty="0"/>
              <a:t>Adozione/Aggiornamento del Modello di Organizzazione e Gestione ai sensi del d.lgs. n. 231/2001</a:t>
            </a:r>
          </a:p>
          <a:p>
            <a:pPr algn="just">
              <a:buFont typeface="Wingdings" panose="05000000000000000000" pitchFamily="2" charset="2"/>
              <a:buChar char="q"/>
            </a:pPr>
            <a:endParaRPr lang="it-IT" sz="2400" dirty="0"/>
          </a:p>
          <a:p>
            <a:pPr algn="just">
              <a:buFont typeface="Wingdings" panose="05000000000000000000" pitchFamily="2" charset="2"/>
              <a:buChar char="q"/>
            </a:pPr>
            <a:r>
              <a:rPr lang="it-IT" sz="2400" dirty="0"/>
              <a:t>Predisposizione di procedure che devono:</a:t>
            </a:r>
          </a:p>
          <a:p>
            <a:pPr marL="457200" indent="-457200" algn="just">
              <a:buFont typeface="+mj-lt"/>
              <a:buAutoNum type="arabicPeriod"/>
            </a:pPr>
            <a:r>
              <a:rPr lang="it-IT" sz="2400" dirty="0"/>
              <a:t>identificare i soggetti che possono effettuare le segnalazioni;</a:t>
            </a:r>
          </a:p>
          <a:p>
            <a:pPr marL="457200" indent="-457200" algn="just">
              <a:buFont typeface="+mj-lt"/>
              <a:buAutoNum type="arabicPeriod"/>
            </a:pPr>
            <a:r>
              <a:rPr lang="it-IT" sz="2400" dirty="0"/>
              <a:t>Individuare i canali da utilizzare per le segnalazioni; </a:t>
            </a:r>
          </a:p>
          <a:p>
            <a:pPr marL="457200" indent="-457200" algn="just">
              <a:buFont typeface="+mj-lt"/>
              <a:buAutoNum type="arabicPeriod"/>
            </a:pPr>
            <a:r>
              <a:rPr lang="it-IT" sz="2400" dirty="0"/>
              <a:t>prevedere il divieto di atti di ritorsione o discriminatori nei confronti del segnalante</a:t>
            </a:r>
          </a:p>
          <a:p>
            <a:pPr marL="0" indent="0" algn="just">
              <a:buNone/>
            </a:pPr>
            <a:endParaRPr lang="it-IT" sz="2400" dirty="0"/>
          </a:p>
        </p:txBody>
      </p:sp>
    </p:spTree>
    <p:extLst>
      <p:ext uri="{BB962C8B-B14F-4D97-AF65-F5344CB8AC3E}">
        <p14:creationId xmlns="" xmlns:p14="http://schemas.microsoft.com/office/powerpoint/2010/main" val="3228435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E5CF966-17DF-4151-AF63-CA89CDEB3601}"/>
              </a:ext>
            </a:extLst>
          </p:cNvPr>
          <p:cNvSpPr>
            <a:spLocks noGrp="1"/>
          </p:cNvSpPr>
          <p:nvPr>
            <p:ph type="title"/>
          </p:nvPr>
        </p:nvSpPr>
        <p:spPr>
          <a:xfrm>
            <a:off x="952133" y="810527"/>
            <a:ext cx="9404723" cy="832743"/>
          </a:xfrm>
        </p:spPr>
        <p:txBody>
          <a:bodyPr/>
          <a:lstStyle/>
          <a:p>
            <a:pPr algn="ctr"/>
            <a:r>
              <a:rPr lang="it-IT" sz="3000" dirty="0"/>
              <a:t>IL SEGNALANTE</a:t>
            </a:r>
          </a:p>
        </p:txBody>
      </p:sp>
      <p:sp>
        <p:nvSpPr>
          <p:cNvPr id="3" name="Segnaposto testo 2">
            <a:extLst>
              <a:ext uri="{FF2B5EF4-FFF2-40B4-BE49-F238E27FC236}">
                <a16:creationId xmlns:a16="http://schemas.microsoft.com/office/drawing/2014/main" xmlns="" id="{1E1DF3BC-95DA-46E1-83E2-846D585554A9}"/>
              </a:ext>
            </a:extLst>
          </p:cNvPr>
          <p:cNvSpPr>
            <a:spLocks noGrp="1"/>
          </p:cNvSpPr>
          <p:nvPr>
            <p:ph type="body" idx="1"/>
          </p:nvPr>
        </p:nvSpPr>
        <p:spPr/>
        <p:txBody>
          <a:bodyPr/>
          <a:lstStyle/>
          <a:p>
            <a:pPr algn="ctr"/>
            <a:r>
              <a:rPr lang="it-IT" b="1" dirty="0"/>
              <a:t>Art. 2 L. 179/2017</a:t>
            </a:r>
          </a:p>
        </p:txBody>
      </p:sp>
      <p:sp>
        <p:nvSpPr>
          <p:cNvPr id="4" name="Segnaposto contenuto 3">
            <a:extLst>
              <a:ext uri="{FF2B5EF4-FFF2-40B4-BE49-F238E27FC236}">
                <a16:creationId xmlns:a16="http://schemas.microsoft.com/office/drawing/2014/main" xmlns="" id="{FB78E2A7-CA76-4229-B6BA-58718464AFC2}"/>
              </a:ext>
            </a:extLst>
          </p:cNvPr>
          <p:cNvSpPr>
            <a:spLocks noGrp="1"/>
          </p:cNvSpPr>
          <p:nvPr>
            <p:ph sz="half" idx="2"/>
          </p:nvPr>
        </p:nvSpPr>
        <p:spPr/>
        <p:txBody>
          <a:bodyPr>
            <a:normAutofit fontScale="92500"/>
          </a:bodyPr>
          <a:lstStyle/>
          <a:p>
            <a:pPr marL="0" indent="0" algn="just">
              <a:buNone/>
            </a:pPr>
            <a:r>
              <a:rPr lang="it-IT" dirty="0"/>
              <a:t>«</a:t>
            </a:r>
            <a:r>
              <a:rPr lang="it-IT" i="1" dirty="0"/>
              <a:t>Art. 2 bis. I modelli di cui alla lettera a) del comma 1 prevedono: </a:t>
            </a:r>
          </a:p>
          <a:p>
            <a:pPr marL="0" indent="0" algn="just">
              <a:buNone/>
            </a:pPr>
            <a:r>
              <a:rPr lang="it-IT" i="1" dirty="0"/>
              <a:t>a) uno o più canali che consentano ai soggetti indicati </a:t>
            </a:r>
            <a:r>
              <a:rPr lang="it-IT" i="1" u="heavy" dirty="0"/>
              <a:t>nell’art. 5, comma 1, lettera a) e b)</a:t>
            </a:r>
            <a:r>
              <a:rPr lang="it-IT" i="1" dirty="0"/>
              <a:t>, di presentare, a tutela dell’integrità dell’ente, segnalazioni circostanziate di condotte illecite, rilevanti ai sensi del presente decreto e fondate su elementi di fatto precisi e concordanti, o di violazioni del modello di organizzazione e gestione dell’ente, di cui siano venuti a conoscenza in ragione delle funzioni svolte»</a:t>
            </a:r>
          </a:p>
          <a:p>
            <a:pPr marL="0" indent="0">
              <a:buNone/>
            </a:pPr>
            <a:endParaRPr lang="it-IT" dirty="0"/>
          </a:p>
        </p:txBody>
      </p:sp>
      <p:sp>
        <p:nvSpPr>
          <p:cNvPr id="5" name="Segnaposto testo 4">
            <a:extLst>
              <a:ext uri="{FF2B5EF4-FFF2-40B4-BE49-F238E27FC236}">
                <a16:creationId xmlns:a16="http://schemas.microsoft.com/office/drawing/2014/main" xmlns="" id="{EE7E35F6-437B-4B84-BAA6-1E3D9F73474B}"/>
              </a:ext>
            </a:extLst>
          </p:cNvPr>
          <p:cNvSpPr>
            <a:spLocks noGrp="1"/>
          </p:cNvSpPr>
          <p:nvPr>
            <p:ph type="body" sz="quarter" idx="3"/>
          </p:nvPr>
        </p:nvSpPr>
        <p:spPr/>
        <p:txBody>
          <a:bodyPr/>
          <a:lstStyle/>
          <a:p>
            <a:endParaRPr lang="it-IT" sz="1800" b="1" dirty="0"/>
          </a:p>
          <a:p>
            <a:endParaRPr lang="it-IT" sz="1800" b="1" dirty="0"/>
          </a:p>
          <a:p>
            <a:endParaRPr lang="it-IT" sz="1800"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endParaRPr lang="it-IT" b="1" dirty="0"/>
          </a:p>
          <a:p>
            <a:pPr algn="ctr"/>
            <a:r>
              <a:rPr lang="it-IT" b="1" dirty="0"/>
              <a:t>Art. 5 D.LGS. 231/2001</a:t>
            </a:r>
          </a:p>
        </p:txBody>
      </p:sp>
      <p:sp>
        <p:nvSpPr>
          <p:cNvPr id="6" name="Segnaposto contenuto 5">
            <a:extLst>
              <a:ext uri="{FF2B5EF4-FFF2-40B4-BE49-F238E27FC236}">
                <a16:creationId xmlns:a16="http://schemas.microsoft.com/office/drawing/2014/main" xmlns="" id="{4D21A823-B6F2-495F-8689-D0CAEDA126F0}"/>
              </a:ext>
            </a:extLst>
          </p:cNvPr>
          <p:cNvSpPr>
            <a:spLocks noGrp="1"/>
          </p:cNvSpPr>
          <p:nvPr>
            <p:ph sz="quarter" idx="4"/>
          </p:nvPr>
        </p:nvSpPr>
        <p:spPr/>
        <p:txBody>
          <a:bodyPr>
            <a:normAutofit fontScale="92500"/>
          </a:bodyPr>
          <a:lstStyle/>
          <a:p>
            <a:pPr algn="just" fontAlgn="base">
              <a:buFont typeface="Wingdings" panose="05000000000000000000" pitchFamily="2" charset="2"/>
              <a:buChar char="q"/>
            </a:pPr>
            <a:r>
              <a:rPr lang="it-IT" i="1" dirty="0"/>
              <a:t>«a) persone che rivestono funzioni di rappresentanza, di amministrazione o di direzione dell'ente o di una sua unità organizzativa dotata di autonomia finanziaria e funzionale nonché da persone che esercitano, anche di fatto, la gestione e il controllo dello stesso;</a:t>
            </a:r>
          </a:p>
          <a:p>
            <a:pPr algn="just" fontAlgn="base">
              <a:buFont typeface="Wingdings" panose="05000000000000000000" pitchFamily="2" charset="2"/>
              <a:buChar char="q"/>
            </a:pPr>
            <a:r>
              <a:rPr lang="it-IT" i="1" dirty="0"/>
              <a:t>b) da persone sottoposte alla direzione o alla vigilanza di uno dei soggetti di cui alla lettera a).»</a:t>
            </a:r>
            <a:endParaRPr lang="it-IT" b="1" i="1" dirty="0"/>
          </a:p>
          <a:p>
            <a:endParaRPr lang="it-IT" dirty="0"/>
          </a:p>
        </p:txBody>
      </p:sp>
    </p:spTree>
    <p:extLst>
      <p:ext uri="{BB962C8B-B14F-4D97-AF65-F5344CB8AC3E}">
        <p14:creationId xmlns="" xmlns:p14="http://schemas.microsoft.com/office/powerpoint/2010/main" val="3701457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08565BE-9EE0-4BB9-99B2-8071A2607757}"/>
              </a:ext>
            </a:extLst>
          </p:cNvPr>
          <p:cNvSpPr>
            <a:spLocks noGrp="1"/>
          </p:cNvSpPr>
          <p:nvPr>
            <p:ph type="title"/>
          </p:nvPr>
        </p:nvSpPr>
        <p:spPr>
          <a:xfrm>
            <a:off x="646111" y="452718"/>
            <a:ext cx="10035141" cy="991769"/>
          </a:xfrm>
        </p:spPr>
        <p:txBody>
          <a:bodyPr/>
          <a:lstStyle/>
          <a:p>
            <a:pPr algn="ctr"/>
            <a:r>
              <a:rPr lang="it-IT" sz="2800" dirty="0"/>
              <a:t>I CANALI PER LE SEGNALAZIONI</a:t>
            </a:r>
            <a:r>
              <a:rPr lang="it-IT" sz="4400" u="sng" dirty="0"/>
              <a:t/>
            </a:r>
            <a:br>
              <a:rPr lang="it-IT" sz="4400" u="sng" dirty="0"/>
            </a:br>
            <a:endParaRPr lang="it-IT" dirty="0"/>
          </a:p>
        </p:txBody>
      </p:sp>
      <p:sp>
        <p:nvSpPr>
          <p:cNvPr id="3" name="Segnaposto contenuto 2">
            <a:extLst>
              <a:ext uri="{FF2B5EF4-FFF2-40B4-BE49-F238E27FC236}">
                <a16:creationId xmlns:a16="http://schemas.microsoft.com/office/drawing/2014/main" xmlns="" id="{C5501A18-04FF-46D9-B19A-213A133E592C}"/>
              </a:ext>
            </a:extLst>
          </p:cNvPr>
          <p:cNvSpPr>
            <a:spLocks noGrp="1"/>
          </p:cNvSpPr>
          <p:nvPr>
            <p:ph sz="half" idx="1"/>
          </p:nvPr>
        </p:nvSpPr>
        <p:spPr/>
        <p:txBody>
          <a:bodyPr>
            <a:normAutofit/>
          </a:bodyPr>
          <a:lstStyle/>
          <a:p>
            <a:pPr marL="0" indent="0" algn="ctr">
              <a:buNone/>
            </a:pPr>
            <a:r>
              <a:rPr lang="it-IT" b="1" dirty="0"/>
              <a:t>CANALE/I «ORDINARIO/I»</a:t>
            </a:r>
          </a:p>
          <a:p>
            <a:pPr marL="0" indent="0" algn="ctr">
              <a:buNone/>
            </a:pPr>
            <a:endParaRPr lang="it-IT" dirty="0"/>
          </a:p>
          <a:p>
            <a:pPr marL="0" indent="0" algn="just">
              <a:buNone/>
            </a:pPr>
            <a:r>
              <a:rPr lang="it-IT" dirty="0"/>
              <a:t>Art. 2 Legge Whistleblowing: «</a:t>
            </a:r>
            <a:r>
              <a:rPr lang="it-IT" i="1" dirty="0"/>
              <a:t>Art. 2 bis. I modelli di cui alla lettera a) del comma 1 prevedono: </a:t>
            </a:r>
          </a:p>
          <a:p>
            <a:pPr marL="0" indent="0" algn="just">
              <a:buNone/>
            </a:pPr>
            <a:r>
              <a:rPr lang="it-IT" i="1" dirty="0"/>
              <a:t>a) </a:t>
            </a:r>
            <a:r>
              <a:rPr lang="it-IT" i="1" u="sng" dirty="0"/>
              <a:t>uno o più canali</a:t>
            </a:r>
            <a:r>
              <a:rPr lang="it-IT" i="1" dirty="0"/>
              <a:t> che … garantiscono </a:t>
            </a:r>
            <a:r>
              <a:rPr lang="it-IT" i="1" u="sng" dirty="0"/>
              <a:t>la riservatezza dell’identità del segnalante nelle attività di gestione della segnalazione</a:t>
            </a:r>
            <a:r>
              <a:rPr lang="it-IT" i="1" dirty="0"/>
              <a:t>»</a:t>
            </a:r>
          </a:p>
          <a:p>
            <a:pPr marL="0" indent="0" algn="ctr">
              <a:buNone/>
            </a:pPr>
            <a:endParaRPr lang="it-IT" dirty="0"/>
          </a:p>
        </p:txBody>
      </p:sp>
      <p:sp>
        <p:nvSpPr>
          <p:cNvPr id="4" name="Segnaposto contenuto 3">
            <a:extLst>
              <a:ext uri="{FF2B5EF4-FFF2-40B4-BE49-F238E27FC236}">
                <a16:creationId xmlns:a16="http://schemas.microsoft.com/office/drawing/2014/main" xmlns="" id="{87A1562C-9B95-4D23-8CFB-2714BDDAD390}"/>
              </a:ext>
            </a:extLst>
          </p:cNvPr>
          <p:cNvSpPr>
            <a:spLocks noGrp="1"/>
          </p:cNvSpPr>
          <p:nvPr>
            <p:ph sz="half" idx="2"/>
          </p:nvPr>
        </p:nvSpPr>
        <p:spPr/>
        <p:txBody>
          <a:bodyPr>
            <a:normAutofit/>
          </a:bodyPr>
          <a:lstStyle/>
          <a:p>
            <a:pPr marL="0" indent="0" algn="ctr">
              <a:buNone/>
            </a:pPr>
            <a:r>
              <a:rPr lang="it-IT" b="1" dirty="0"/>
              <a:t>CANALE INFORMATICO</a:t>
            </a:r>
          </a:p>
          <a:p>
            <a:pPr marL="0" indent="0" algn="ctr">
              <a:buNone/>
            </a:pPr>
            <a:endParaRPr lang="it-IT" b="1" dirty="0"/>
          </a:p>
          <a:p>
            <a:pPr marL="0" indent="0" algn="just">
              <a:buNone/>
            </a:pPr>
            <a:r>
              <a:rPr lang="it-IT" dirty="0"/>
              <a:t>Art. 2 Legge Whistleblowing: «</a:t>
            </a:r>
            <a:r>
              <a:rPr lang="it-IT" i="1" dirty="0"/>
              <a:t>Art. 2 bis. I modelli di cui alla lettera a) del comma 1 prevedono: </a:t>
            </a:r>
          </a:p>
          <a:p>
            <a:pPr marL="0" indent="0" algn="just">
              <a:buNone/>
            </a:pPr>
            <a:r>
              <a:rPr lang="it-IT" i="1" dirty="0"/>
              <a:t>a) …</a:t>
            </a:r>
          </a:p>
          <a:p>
            <a:pPr marL="0" indent="0" algn="just">
              <a:buNone/>
            </a:pPr>
            <a:r>
              <a:rPr lang="it-IT" i="1" dirty="0"/>
              <a:t>b) almeno un </a:t>
            </a:r>
            <a:r>
              <a:rPr lang="it-IT" i="1" u="sng" dirty="0"/>
              <a:t>canale alternativo </a:t>
            </a:r>
            <a:r>
              <a:rPr lang="it-IT" i="1" dirty="0"/>
              <a:t>di segnalazione idoneo a garantire, con modalità informatiche, </a:t>
            </a:r>
            <a:r>
              <a:rPr lang="it-IT" i="1" u="sng" dirty="0"/>
              <a:t>la riservatezza del segnalante</a:t>
            </a:r>
            <a:r>
              <a:rPr lang="it-IT" i="1" dirty="0"/>
              <a:t>»</a:t>
            </a:r>
          </a:p>
          <a:p>
            <a:pPr marL="0" indent="0" algn="ctr">
              <a:buNone/>
            </a:pPr>
            <a:endParaRPr lang="it-IT" b="1" dirty="0"/>
          </a:p>
        </p:txBody>
      </p:sp>
    </p:spTree>
    <p:extLst>
      <p:ext uri="{BB962C8B-B14F-4D97-AF65-F5344CB8AC3E}">
        <p14:creationId xmlns="" xmlns:p14="http://schemas.microsoft.com/office/powerpoint/2010/main" val="4036780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86D73B2-9EA1-46F1-9BEF-1A35007D8CB1}"/>
              </a:ext>
            </a:extLst>
          </p:cNvPr>
          <p:cNvSpPr>
            <a:spLocks noGrp="1"/>
          </p:cNvSpPr>
          <p:nvPr>
            <p:ph type="title"/>
          </p:nvPr>
        </p:nvSpPr>
        <p:spPr>
          <a:xfrm>
            <a:off x="646111" y="940904"/>
            <a:ext cx="9404723" cy="912344"/>
          </a:xfrm>
        </p:spPr>
        <p:txBody>
          <a:bodyPr/>
          <a:lstStyle/>
          <a:p>
            <a:pPr algn="ctr"/>
            <a:r>
              <a:rPr lang="it-IT" sz="3000" dirty="0"/>
              <a:t>CARATTERISTICHE DELLE SEGNALAZIONI</a:t>
            </a:r>
          </a:p>
        </p:txBody>
      </p:sp>
      <p:sp>
        <p:nvSpPr>
          <p:cNvPr id="3" name="Segnaposto contenuto 2">
            <a:extLst>
              <a:ext uri="{FF2B5EF4-FFF2-40B4-BE49-F238E27FC236}">
                <a16:creationId xmlns:a16="http://schemas.microsoft.com/office/drawing/2014/main" xmlns="" id="{9D40105F-CAE9-4C2C-8EF2-0543D5BC64E8}"/>
              </a:ext>
            </a:extLst>
          </p:cNvPr>
          <p:cNvSpPr>
            <a:spLocks noGrp="1"/>
          </p:cNvSpPr>
          <p:nvPr>
            <p:ph sz="half" idx="1"/>
          </p:nvPr>
        </p:nvSpPr>
        <p:spPr/>
        <p:txBody>
          <a:bodyPr>
            <a:normAutofit/>
          </a:bodyPr>
          <a:lstStyle/>
          <a:p>
            <a:pPr marL="82296" indent="0" algn="ctr">
              <a:buNone/>
            </a:pPr>
            <a:r>
              <a:rPr lang="it-IT" dirty="0"/>
              <a:t>Segnalazioni</a:t>
            </a:r>
            <a:r>
              <a:rPr lang="it-IT" b="1" dirty="0"/>
              <a:t> </a:t>
            </a:r>
            <a:r>
              <a:rPr lang="it-IT" b="1" u="sng" dirty="0"/>
              <a:t>circostanziate</a:t>
            </a:r>
            <a:r>
              <a:rPr lang="it-IT" b="1" dirty="0"/>
              <a:t> </a:t>
            </a:r>
            <a:r>
              <a:rPr lang="it-IT" dirty="0"/>
              <a:t>su</a:t>
            </a:r>
          </a:p>
          <a:p>
            <a:pPr marL="82296" indent="0" algn="ctr">
              <a:buNone/>
            </a:pPr>
            <a:endParaRPr lang="it-IT" dirty="0"/>
          </a:p>
          <a:p>
            <a:pPr algn="just">
              <a:buFont typeface="Wingdings" panose="05000000000000000000" pitchFamily="2" charset="2"/>
              <a:buChar char="q"/>
            </a:pPr>
            <a:r>
              <a:rPr lang="it-IT" b="1" dirty="0"/>
              <a:t>condotte illecite</a:t>
            </a:r>
            <a:r>
              <a:rPr lang="it-IT" dirty="0"/>
              <a:t>, rilevanti ai fini del d.lgs. n. 231/2001 fondate su elementi di fatto </a:t>
            </a:r>
            <a:r>
              <a:rPr lang="it-IT" b="1" u="heavy" dirty="0"/>
              <a:t>precisi</a:t>
            </a:r>
            <a:r>
              <a:rPr lang="it-IT" dirty="0"/>
              <a:t> (non suscettibili di interpretazioni) e </a:t>
            </a:r>
            <a:r>
              <a:rPr lang="it-IT" b="1" u="heavy" dirty="0"/>
              <a:t>concordanti</a:t>
            </a:r>
            <a:r>
              <a:rPr lang="it-IT" dirty="0"/>
              <a:t> (ci devono essere più indizi che confluiscono nella stessa direzione)</a:t>
            </a:r>
          </a:p>
          <a:p>
            <a:pPr marL="82296" indent="0" algn="just">
              <a:buNone/>
            </a:pPr>
            <a:endParaRPr lang="it-IT" dirty="0"/>
          </a:p>
          <a:p>
            <a:pPr algn="just">
              <a:buFont typeface="Wingdings" panose="05000000000000000000" pitchFamily="2" charset="2"/>
              <a:buChar char="q"/>
            </a:pPr>
            <a:r>
              <a:rPr lang="it-IT" b="1" dirty="0"/>
              <a:t>violazioni del modello </a:t>
            </a:r>
            <a:r>
              <a:rPr lang="it-IT" dirty="0"/>
              <a:t>di organizzazione e gestione dell’ente </a:t>
            </a:r>
          </a:p>
          <a:p>
            <a:pPr marL="82296" indent="0">
              <a:buNone/>
            </a:pPr>
            <a:endParaRPr lang="it-IT" dirty="0"/>
          </a:p>
        </p:txBody>
      </p:sp>
      <p:sp>
        <p:nvSpPr>
          <p:cNvPr id="4" name="Segnaposto contenuto 3">
            <a:extLst>
              <a:ext uri="{FF2B5EF4-FFF2-40B4-BE49-F238E27FC236}">
                <a16:creationId xmlns:a16="http://schemas.microsoft.com/office/drawing/2014/main" xmlns="" id="{BB8383E1-E172-4FCD-802D-4D6F640973B5}"/>
              </a:ext>
            </a:extLst>
          </p:cNvPr>
          <p:cNvSpPr>
            <a:spLocks noGrp="1"/>
          </p:cNvSpPr>
          <p:nvPr>
            <p:ph sz="half" idx="2"/>
          </p:nvPr>
        </p:nvSpPr>
        <p:spPr/>
        <p:txBody>
          <a:bodyPr>
            <a:normAutofit/>
          </a:bodyPr>
          <a:lstStyle/>
          <a:p>
            <a:endParaRPr lang="it-IT" dirty="0"/>
          </a:p>
          <a:p>
            <a:endParaRPr lang="it-IT" dirty="0"/>
          </a:p>
          <a:p>
            <a:endParaRPr lang="it-IT" dirty="0"/>
          </a:p>
          <a:p>
            <a:endParaRPr lang="it-IT" dirty="0"/>
          </a:p>
          <a:p>
            <a:pPr marL="82296" indent="0" algn="just">
              <a:buNone/>
            </a:pPr>
            <a:endParaRPr lang="it-IT" dirty="0"/>
          </a:p>
          <a:p>
            <a:pPr marL="82296" indent="0" algn="just">
              <a:buNone/>
            </a:pPr>
            <a:r>
              <a:rPr lang="it-IT" i="1" dirty="0"/>
              <a:t>di cui i soggetti siano venuti a conoscenza </a:t>
            </a:r>
            <a:r>
              <a:rPr lang="it-IT" b="1" i="1" dirty="0"/>
              <a:t>in ragione delle funzioni svolte</a:t>
            </a:r>
          </a:p>
          <a:p>
            <a:pPr marL="0" indent="0">
              <a:buNone/>
            </a:pPr>
            <a:endParaRPr lang="it-IT" dirty="0"/>
          </a:p>
        </p:txBody>
      </p:sp>
      <p:sp>
        <p:nvSpPr>
          <p:cNvPr id="6" name="Segnaposto numero diapositiva 5">
            <a:extLst>
              <a:ext uri="{FF2B5EF4-FFF2-40B4-BE49-F238E27FC236}">
                <a16:creationId xmlns:a16="http://schemas.microsoft.com/office/drawing/2014/main" xmlns="" id="{7D503DA6-BB72-48B3-84EC-52A578A053BD}"/>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221205B-4E85-4309-98B0-C62A84295C65}" type="slidenum">
              <a:rPr kumimoji="0" lang="it-IT" sz="1200" b="0" i="0" u="none" strike="noStrike" kern="1200" cap="none" spc="0" normalizeH="0" baseline="0" noProof="0" smtClean="0">
                <a:ln>
                  <a:noFill/>
                </a:ln>
                <a:solidFill>
                  <a:srgbClr val="E7DEC9">
                    <a:shade val="50000"/>
                    <a:satMod val="200000"/>
                  </a:srgbClr>
                </a:solidFill>
                <a:effectLst/>
                <a:uLnTx/>
                <a:uFillTx/>
                <a:latin typeface="Gill Sans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it-IT" sz="1200" b="0" i="0" u="none" strike="noStrike" kern="1200" cap="none" spc="0" normalizeH="0" baseline="0" noProof="0">
              <a:ln>
                <a:noFill/>
              </a:ln>
              <a:solidFill>
                <a:srgbClr val="E7DEC9">
                  <a:shade val="50000"/>
                  <a:satMod val="200000"/>
                </a:srgbClr>
              </a:solidFill>
              <a:effectLst/>
              <a:uLnTx/>
              <a:uFillTx/>
              <a:latin typeface="Gill Sans MT"/>
              <a:ea typeface="+mn-ea"/>
              <a:cs typeface="+mn-cs"/>
            </a:endParaRPr>
          </a:p>
        </p:txBody>
      </p:sp>
      <p:sp>
        <p:nvSpPr>
          <p:cNvPr id="9" name="Parentesi graffa chiusa 8">
            <a:extLst>
              <a:ext uri="{FF2B5EF4-FFF2-40B4-BE49-F238E27FC236}">
                <a16:creationId xmlns:a16="http://schemas.microsoft.com/office/drawing/2014/main" xmlns="" id="{82A70CAE-4BBD-4A8E-9795-F5F4411E90A3}"/>
              </a:ext>
            </a:extLst>
          </p:cNvPr>
          <p:cNvSpPr/>
          <p:nvPr/>
        </p:nvSpPr>
        <p:spPr>
          <a:xfrm>
            <a:off x="5526022" y="2873646"/>
            <a:ext cx="128471" cy="304345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solidFill>
                  <a:prstClr val="black"/>
                </a:solidFill>
              </a:ln>
              <a:solidFill>
                <a:prstClr val="black"/>
              </a:solidFill>
              <a:effectLst/>
              <a:uLnTx/>
              <a:uFillTx/>
              <a:latin typeface="Gill Sans MT"/>
              <a:ea typeface="+mn-ea"/>
              <a:cs typeface="+mn-cs"/>
            </a:endParaRPr>
          </a:p>
        </p:txBody>
      </p:sp>
    </p:spTree>
    <p:extLst>
      <p:ext uri="{BB962C8B-B14F-4D97-AF65-F5344CB8AC3E}">
        <p14:creationId xmlns="" xmlns:p14="http://schemas.microsoft.com/office/powerpoint/2010/main" val="93882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D669DEE6-BCC5-4C55-8EE6-9E77174C91BC}"/>
              </a:ext>
            </a:extLst>
          </p:cNvPr>
          <p:cNvSpPr>
            <a:spLocks noGrp="1"/>
          </p:cNvSpPr>
          <p:nvPr>
            <p:ph idx="1"/>
          </p:nvPr>
        </p:nvSpPr>
        <p:spPr>
          <a:xfrm>
            <a:off x="1103312" y="1457739"/>
            <a:ext cx="9551436" cy="4200939"/>
          </a:xfrm>
        </p:spPr>
        <p:txBody>
          <a:bodyPr/>
          <a:lstStyle/>
          <a:p>
            <a:endParaRPr lang="it-IT" dirty="0"/>
          </a:p>
          <a:p>
            <a:pPr marL="0" indent="0">
              <a:buNone/>
            </a:pPr>
            <a:endParaRPr lang="it-IT" sz="4000" dirty="0"/>
          </a:p>
          <a:p>
            <a:pPr marL="0" indent="0" algn="ctr">
              <a:buNone/>
            </a:pPr>
            <a:r>
              <a:rPr lang="it-IT" sz="3400" cap="all" dirty="0"/>
              <a:t>ASPETTI CRITICI</a:t>
            </a:r>
            <a:endParaRPr lang="it-IT" sz="3400" dirty="0"/>
          </a:p>
        </p:txBody>
      </p:sp>
    </p:spTree>
    <p:extLst>
      <p:ext uri="{BB962C8B-B14F-4D97-AF65-F5344CB8AC3E}">
        <p14:creationId xmlns="" xmlns:p14="http://schemas.microsoft.com/office/powerpoint/2010/main" val="683331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D669DEE6-BCC5-4C55-8EE6-9E77174C91BC}"/>
              </a:ext>
            </a:extLst>
          </p:cNvPr>
          <p:cNvSpPr>
            <a:spLocks noGrp="1"/>
          </p:cNvSpPr>
          <p:nvPr>
            <p:ph idx="1"/>
          </p:nvPr>
        </p:nvSpPr>
        <p:spPr>
          <a:xfrm>
            <a:off x="1103312" y="1457739"/>
            <a:ext cx="9551436" cy="4200939"/>
          </a:xfrm>
        </p:spPr>
        <p:txBody>
          <a:bodyPr/>
          <a:lstStyle/>
          <a:p>
            <a:endParaRPr lang="it-IT" dirty="0"/>
          </a:p>
          <a:p>
            <a:pPr marL="0" indent="0">
              <a:buNone/>
            </a:pPr>
            <a:endParaRPr lang="it-IT" sz="4000" dirty="0"/>
          </a:p>
          <a:p>
            <a:pPr marL="0" indent="0" algn="ctr">
              <a:buNone/>
            </a:pPr>
            <a:r>
              <a:rPr lang="it-IT" sz="3400" cap="all" dirty="0"/>
              <a:t>LATO AZIENDA</a:t>
            </a:r>
            <a:endParaRPr lang="it-IT" sz="3400" dirty="0"/>
          </a:p>
        </p:txBody>
      </p:sp>
    </p:spTree>
    <p:extLst>
      <p:ext uri="{BB962C8B-B14F-4D97-AF65-F5344CB8AC3E}">
        <p14:creationId xmlns="" xmlns:p14="http://schemas.microsoft.com/office/powerpoint/2010/main" val="4188510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2A3D6EB4-A0F7-497F-A04B-D41073C166C1}"/>
              </a:ext>
            </a:extLst>
          </p:cNvPr>
          <p:cNvSpPr>
            <a:spLocks noGrp="1"/>
          </p:cNvSpPr>
          <p:nvPr>
            <p:ph idx="1"/>
          </p:nvPr>
        </p:nvSpPr>
        <p:spPr>
          <a:xfrm>
            <a:off x="1103312" y="715617"/>
            <a:ext cx="8946541" cy="5532783"/>
          </a:xfrm>
        </p:spPr>
        <p:txBody>
          <a:bodyPr>
            <a:normAutofit fontScale="85000" lnSpcReduction="20000"/>
          </a:bodyPr>
          <a:lstStyle/>
          <a:p>
            <a:pPr marL="0" indent="0" algn="ctr">
              <a:buNone/>
            </a:pPr>
            <a:r>
              <a:rPr lang="it-IT" u="sng" cap="all" dirty="0"/>
              <a:t>Come gestire la segnalazione</a:t>
            </a:r>
          </a:p>
          <a:p>
            <a:pPr marL="0" indent="0" algn="ctr">
              <a:buNone/>
            </a:pPr>
            <a:endParaRPr lang="it-IT" u="sng" cap="all" dirty="0"/>
          </a:p>
          <a:p>
            <a:pPr algn="just">
              <a:buFont typeface="Wingdings" panose="05000000000000000000" pitchFamily="2" charset="2"/>
              <a:buChar char="q"/>
            </a:pPr>
            <a:r>
              <a:rPr lang="it-IT" i="1" u="sng" dirty="0"/>
              <a:t>«Screening»</a:t>
            </a:r>
            <a:r>
              <a:rPr lang="it-IT" u="sng" dirty="0"/>
              <a:t> in entrata:</a:t>
            </a:r>
          </a:p>
          <a:p>
            <a:pPr algn="just">
              <a:buFontTx/>
              <a:buChar char="-"/>
            </a:pPr>
            <a:r>
              <a:rPr lang="it-IT" dirty="0"/>
              <a:t>quali segnalazioni prendere in considerazione;</a:t>
            </a:r>
          </a:p>
          <a:p>
            <a:pPr algn="just">
              <a:buFontTx/>
              <a:buChar char="-"/>
            </a:pPr>
            <a:r>
              <a:rPr lang="it-IT" dirty="0"/>
              <a:t>come trattare le segnalazioni anonime (attribuire un grado di priorità minore; valutare le segnalazioni anonime che abbiano le caratteristiche previste dalla Legge </a:t>
            </a:r>
            <a:r>
              <a:rPr lang="it-IT" i="1" dirty="0"/>
              <a:t>Whistleblowing</a:t>
            </a:r>
            <a:r>
              <a:rPr lang="it-IT" dirty="0"/>
              <a:t>).</a:t>
            </a:r>
          </a:p>
          <a:p>
            <a:pPr marL="0" indent="0" algn="just">
              <a:buNone/>
            </a:pPr>
            <a:endParaRPr lang="it-IT" dirty="0"/>
          </a:p>
          <a:p>
            <a:pPr algn="just">
              <a:buFont typeface="Wingdings" panose="05000000000000000000" pitchFamily="2" charset="2"/>
              <a:buChar char="q"/>
            </a:pPr>
            <a:r>
              <a:rPr lang="it-IT" u="sng" dirty="0"/>
              <a:t>Gestione dell’inchiesta interna</a:t>
            </a:r>
          </a:p>
          <a:p>
            <a:pPr algn="just">
              <a:buFontTx/>
              <a:buChar char="-"/>
            </a:pPr>
            <a:r>
              <a:rPr lang="it-IT" sz="2100" dirty="0"/>
              <a:t>rispetto dei principi previsti dall’Allegato A 6 del Codice Privacy («</a:t>
            </a:r>
            <a:r>
              <a:rPr lang="it-IT" sz="2100" i="1" dirty="0"/>
              <a:t>Codice di deontologia e di buona condotta per i trattamenti di dati personali effettuati per svolgere investigazioni difensive»</a:t>
            </a:r>
            <a:r>
              <a:rPr lang="it-IT" sz="2100" dirty="0"/>
              <a:t>);</a:t>
            </a:r>
          </a:p>
          <a:p>
            <a:pPr algn="just">
              <a:buFontTx/>
              <a:buChar char="-"/>
            </a:pPr>
            <a:r>
              <a:rPr lang="it-IT" dirty="0"/>
              <a:t>conduzione dell’inchiesta in conformità agli obblighi ex art. 2087 c.c.</a:t>
            </a:r>
          </a:p>
          <a:p>
            <a:pPr algn="just">
              <a:buFontTx/>
              <a:buChar char="-"/>
            </a:pPr>
            <a:endParaRPr lang="it-IT" dirty="0"/>
          </a:p>
          <a:p>
            <a:pPr algn="just">
              <a:buFont typeface="Wingdings" panose="05000000000000000000" pitchFamily="2" charset="2"/>
              <a:buChar char="q"/>
            </a:pPr>
            <a:r>
              <a:rPr lang="it-IT" b="1" u="sng" dirty="0"/>
              <a:t>Gestione «</a:t>
            </a:r>
            <a:r>
              <a:rPr lang="it-IT" b="1" i="1" u="sng" dirty="0" err="1"/>
              <a:t>outcome</a:t>
            </a:r>
            <a:r>
              <a:rPr lang="it-IT" b="1" i="1" u="sng" dirty="0"/>
              <a:t>» </a:t>
            </a:r>
            <a:r>
              <a:rPr lang="it-IT" b="1" u="sng" dirty="0"/>
              <a:t>dell’inchiesta</a:t>
            </a:r>
          </a:p>
          <a:p>
            <a:pPr algn="just">
              <a:buFontTx/>
              <a:buChar char="-"/>
            </a:pPr>
            <a:r>
              <a:rPr lang="it-IT" dirty="0"/>
              <a:t>avvio della procedura disciplinare in presenza di «</a:t>
            </a:r>
            <a:r>
              <a:rPr lang="it-IT" i="1" dirty="0" err="1"/>
              <a:t>finding</a:t>
            </a:r>
            <a:r>
              <a:rPr lang="it-IT" dirty="0" err="1"/>
              <a:t>s</a:t>
            </a:r>
            <a:r>
              <a:rPr lang="it-IT" dirty="0"/>
              <a:t>»</a:t>
            </a:r>
          </a:p>
          <a:p>
            <a:pPr algn="just">
              <a:buFontTx/>
              <a:buChar char="-"/>
            </a:pPr>
            <a:r>
              <a:rPr lang="it-IT" dirty="0"/>
              <a:t>comunicazione al segnalato della chiusura dell’inchiesta anche in assenza di «</a:t>
            </a:r>
            <a:r>
              <a:rPr lang="it-IT" i="1" dirty="0" err="1"/>
              <a:t>findings</a:t>
            </a:r>
            <a:r>
              <a:rPr lang="it-IT" dirty="0"/>
              <a:t>» (è obbligatoria?)</a:t>
            </a:r>
          </a:p>
          <a:p>
            <a:pPr algn="just">
              <a:buFontTx/>
              <a:buChar char="-"/>
            </a:pPr>
            <a:endParaRPr lang="it-IT" dirty="0"/>
          </a:p>
          <a:p>
            <a:pPr algn="just">
              <a:buFontTx/>
              <a:buChar char="-"/>
            </a:pPr>
            <a:endParaRPr lang="it-IT" dirty="0"/>
          </a:p>
          <a:p>
            <a:pPr algn="just">
              <a:buFontTx/>
              <a:buChar char="-"/>
            </a:pPr>
            <a:endParaRPr lang="it-IT" dirty="0"/>
          </a:p>
          <a:p>
            <a:pPr marL="0" indent="0" algn="just">
              <a:buNone/>
            </a:pPr>
            <a:endParaRPr lang="it-IT" dirty="0"/>
          </a:p>
          <a:p>
            <a:pPr algn="just">
              <a:buFontTx/>
              <a:buChar char="-"/>
            </a:pPr>
            <a:endParaRPr lang="it-IT" dirty="0"/>
          </a:p>
        </p:txBody>
      </p:sp>
    </p:spTree>
    <p:extLst>
      <p:ext uri="{BB962C8B-B14F-4D97-AF65-F5344CB8AC3E}">
        <p14:creationId xmlns="" xmlns:p14="http://schemas.microsoft.com/office/powerpoint/2010/main" val="2860696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D669DEE6-BCC5-4C55-8EE6-9E77174C91BC}"/>
              </a:ext>
            </a:extLst>
          </p:cNvPr>
          <p:cNvSpPr>
            <a:spLocks noGrp="1"/>
          </p:cNvSpPr>
          <p:nvPr>
            <p:ph idx="1"/>
          </p:nvPr>
        </p:nvSpPr>
        <p:spPr>
          <a:xfrm>
            <a:off x="1103312" y="1457739"/>
            <a:ext cx="9551436" cy="4200939"/>
          </a:xfrm>
        </p:spPr>
        <p:txBody>
          <a:bodyPr/>
          <a:lstStyle/>
          <a:p>
            <a:endParaRPr lang="it-IT" dirty="0"/>
          </a:p>
          <a:p>
            <a:pPr marL="0" indent="0">
              <a:buNone/>
            </a:pPr>
            <a:endParaRPr lang="it-IT" sz="4000" dirty="0"/>
          </a:p>
          <a:p>
            <a:pPr marL="0" indent="0" algn="ctr">
              <a:buNone/>
            </a:pPr>
            <a:r>
              <a:rPr lang="it-IT" sz="3400" cap="all" dirty="0"/>
              <a:t>LATO SEGNALANTE</a:t>
            </a:r>
            <a:endParaRPr lang="it-IT" sz="3400" dirty="0"/>
          </a:p>
        </p:txBody>
      </p:sp>
    </p:spTree>
    <p:extLst>
      <p:ext uri="{BB962C8B-B14F-4D97-AF65-F5344CB8AC3E}">
        <p14:creationId xmlns="" xmlns:p14="http://schemas.microsoft.com/office/powerpoint/2010/main" val="3273141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D669DEE6-BCC5-4C55-8EE6-9E77174C91BC}"/>
              </a:ext>
            </a:extLst>
          </p:cNvPr>
          <p:cNvSpPr>
            <a:spLocks noGrp="1"/>
          </p:cNvSpPr>
          <p:nvPr>
            <p:ph idx="1"/>
          </p:nvPr>
        </p:nvSpPr>
        <p:spPr>
          <a:xfrm>
            <a:off x="1103312" y="1457739"/>
            <a:ext cx="9551436" cy="4200939"/>
          </a:xfrm>
        </p:spPr>
        <p:txBody>
          <a:bodyPr/>
          <a:lstStyle/>
          <a:p>
            <a:endParaRPr lang="it-IT" dirty="0"/>
          </a:p>
          <a:p>
            <a:pPr marL="0" indent="0">
              <a:buNone/>
            </a:pPr>
            <a:endParaRPr lang="it-IT" sz="4000" dirty="0"/>
          </a:p>
          <a:p>
            <a:pPr marL="0" indent="0" algn="ctr">
              <a:buNone/>
            </a:pPr>
            <a:r>
              <a:rPr lang="it-IT" sz="3400" cap="all" dirty="0"/>
              <a:t>LATO SEGNALATO</a:t>
            </a:r>
            <a:endParaRPr lang="it-IT" sz="3400" dirty="0"/>
          </a:p>
        </p:txBody>
      </p:sp>
    </p:spTree>
    <p:extLst>
      <p:ext uri="{BB962C8B-B14F-4D97-AF65-F5344CB8AC3E}">
        <p14:creationId xmlns="" xmlns:p14="http://schemas.microsoft.com/office/powerpoint/2010/main" val="395760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D669DEE6-BCC5-4C55-8EE6-9E77174C91BC}"/>
              </a:ext>
            </a:extLst>
          </p:cNvPr>
          <p:cNvSpPr>
            <a:spLocks noGrp="1"/>
          </p:cNvSpPr>
          <p:nvPr>
            <p:ph idx="1"/>
          </p:nvPr>
        </p:nvSpPr>
        <p:spPr>
          <a:xfrm>
            <a:off x="1103312" y="1457739"/>
            <a:ext cx="9551436" cy="4200939"/>
          </a:xfrm>
        </p:spPr>
        <p:txBody>
          <a:bodyPr/>
          <a:lstStyle/>
          <a:p>
            <a:endParaRPr lang="it-IT" dirty="0"/>
          </a:p>
          <a:p>
            <a:pPr marL="0" indent="0">
              <a:buNone/>
            </a:pPr>
            <a:endParaRPr lang="it-IT" sz="4000" dirty="0"/>
          </a:p>
          <a:p>
            <a:pPr marL="0" indent="0" algn="ctr">
              <a:buNone/>
            </a:pPr>
            <a:r>
              <a:rPr lang="it-IT" sz="4000" dirty="0"/>
              <a:t>QUADRO NORMATIVO DI RIFERIMENTO</a:t>
            </a:r>
          </a:p>
        </p:txBody>
      </p:sp>
    </p:spTree>
    <p:extLst>
      <p:ext uri="{BB962C8B-B14F-4D97-AF65-F5344CB8AC3E}">
        <p14:creationId xmlns="" xmlns:p14="http://schemas.microsoft.com/office/powerpoint/2010/main" val="5408898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2A3D6EB4-A0F7-497F-A04B-D41073C166C1}"/>
              </a:ext>
            </a:extLst>
          </p:cNvPr>
          <p:cNvSpPr>
            <a:spLocks noGrp="1"/>
          </p:cNvSpPr>
          <p:nvPr>
            <p:ph idx="1"/>
          </p:nvPr>
        </p:nvSpPr>
        <p:spPr>
          <a:xfrm>
            <a:off x="1103312" y="1311966"/>
            <a:ext cx="8946541" cy="4936434"/>
          </a:xfrm>
        </p:spPr>
        <p:txBody>
          <a:bodyPr>
            <a:normAutofit fontScale="77500" lnSpcReduction="20000"/>
          </a:bodyPr>
          <a:lstStyle/>
          <a:p>
            <a:pPr marL="0" indent="0" algn="ctr">
              <a:buNone/>
            </a:pPr>
            <a:r>
              <a:rPr lang="it-IT" u="sng" cap="all" dirty="0"/>
              <a:t>SVOLGIMENTO DELL’INCHIESTA</a:t>
            </a:r>
          </a:p>
          <a:p>
            <a:pPr marL="0" indent="0" algn="ctr">
              <a:buNone/>
            </a:pPr>
            <a:endParaRPr lang="it-IT" u="sng" dirty="0"/>
          </a:p>
          <a:p>
            <a:pPr algn="just">
              <a:buFont typeface="Wingdings" panose="05000000000000000000" pitchFamily="2" charset="2"/>
              <a:buChar char="q"/>
            </a:pPr>
            <a:r>
              <a:rPr lang="it-IT" dirty="0"/>
              <a:t>Rispetto dei principi e delle disposizioni di cui all’allegato A 6 Codice Privacy</a:t>
            </a:r>
          </a:p>
          <a:p>
            <a:pPr marL="0" indent="0" algn="ctr">
              <a:buNone/>
            </a:pPr>
            <a:endParaRPr lang="it-IT" u="sng" dirty="0"/>
          </a:p>
          <a:p>
            <a:pPr marL="0" indent="0" algn="ctr">
              <a:buNone/>
            </a:pPr>
            <a:endParaRPr lang="it-IT" u="sng" cap="all" dirty="0"/>
          </a:p>
          <a:p>
            <a:pPr marL="0" indent="0" algn="ctr">
              <a:buNone/>
            </a:pPr>
            <a:r>
              <a:rPr lang="it-IT" u="sng" cap="all" dirty="0"/>
              <a:t>GESTIONE DELLE segnalazioni infondate</a:t>
            </a:r>
          </a:p>
          <a:p>
            <a:pPr marL="0" indent="0" algn="ctr">
              <a:buNone/>
            </a:pPr>
            <a:endParaRPr lang="it-IT" u="sng" dirty="0"/>
          </a:p>
          <a:p>
            <a:pPr algn="just">
              <a:buFont typeface="Wingdings" panose="05000000000000000000" pitchFamily="2" charset="2"/>
              <a:buChar char="q"/>
            </a:pPr>
            <a:r>
              <a:rPr lang="it-IT" u="sng" dirty="0"/>
              <a:t>Tutela del segnalato a iniziativa dell’azienda</a:t>
            </a:r>
          </a:p>
          <a:p>
            <a:pPr algn="just">
              <a:buFontTx/>
              <a:buChar char="-"/>
            </a:pPr>
            <a:r>
              <a:rPr lang="it-IT" dirty="0"/>
              <a:t>applicazione di sanzioni nei confronti di </a:t>
            </a:r>
            <a:r>
              <a:rPr lang="it-IT" i="1" dirty="0"/>
              <a:t>«chi effettua con dolo o colpa grave segnalazioni che si rivelano infondate».</a:t>
            </a:r>
          </a:p>
          <a:p>
            <a:pPr marL="0" indent="0" algn="just">
              <a:buNone/>
            </a:pPr>
            <a:endParaRPr lang="it-IT" dirty="0"/>
          </a:p>
          <a:p>
            <a:pPr algn="just">
              <a:buFont typeface="Wingdings" panose="05000000000000000000" pitchFamily="2" charset="2"/>
              <a:buChar char="q"/>
            </a:pPr>
            <a:r>
              <a:rPr lang="it-IT" u="sng" dirty="0"/>
              <a:t>Tutela del segnalato in proprio</a:t>
            </a:r>
          </a:p>
          <a:p>
            <a:pPr algn="just">
              <a:buFontTx/>
              <a:buChar char="-"/>
            </a:pPr>
            <a:r>
              <a:rPr lang="it-IT" dirty="0"/>
              <a:t>Tutela in ambito penale</a:t>
            </a:r>
          </a:p>
          <a:p>
            <a:pPr algn="just">
              <a:buFontTx/>
              <a:buChar char="-"/>
            </a:pPr>
            <a:r>
              <a:rPr lang="it-IT" dirty="0"/>
              <a:t>Tutela in ambito civile: richieste risarcitorie nei confronti del segnalante per eventuali danni subiti (immagine, professionale, ecc.), eventualmente in solido con l’azienda ex art. 2049 c.c. nonché richieste risarcitorie nei confronti dell’azienda per pregiudizi subiti in conseguenza del mancato rispetto dell’art. 2087 c.c.</a:t>
            </a:r>
          </a:p>
          <a:p>
            <a:pPr algn="just">
              <a:buFontTx/>
              <a:buChar char="-"/>
            </a:pPr>
            <a:endParaRPr lang="it-IT" dirty="0"/>
          </a:p>
          <a:p>
            <a:pPr algn="just">
              <a:buFontTx/>
              <a:buChar char="-"/>
            </a:pPr>
            <a:endParaRPr lang="it-IT" dirty="0"/>
          </a:p>
          <a:p>
            <a:pPr algn="just">
              <a:buFontTx/>
              <a:buChar char="-"/>
            </a:pPr>
            <a:endParaRPr lang="it-IT" dirty="0"/>
          </a:p>
          <a:p>
            <a:pPr marL="0" indent="0" algn="just">
              <a:buNone/>
            </a:pPr>
            <a:endParaRPr lang="it-IT" dirty="0"/>
          </a:p>
          <a:p>
            <a:pPr algn="just">
              <a:buFontTx/>
              <a:buChar char="-"/>
            </a:pPr>
            <a:endParaRPr lang="it-IT" dirty="0"/>
          </a:p>
        </p:txBody>
      </p:sp>
    </p:spTree>
    <p:extLst>
      <p:ext uri="{BB962C8B-B14F-4D97-AF65-F5344CB8AC3E}">
        <p14:creationId xmlns="" xmlns:p14="http://schemas.microsoft.com/office/powerpoint/2010/main" val="1628343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D669DEE6-BCC5-4C55-8EE6-9E77174C91BC}"/>
              </a:ext>
            </a:extLst>
          </p:cNvPr>
          <p:cNvSpPr>
            <a:spLocks noGrp="1"/>
          </p:cNvSpPr>
          <p:nvPr>
            <p:ph idx="1"/>
          </p:nvPr>
        </p:nvSpPr>
        <p:spPr>
          <a:xfrm>
            <a:off x="1103312" y="1457739"/>
            <a:ext cx="9551436" cy="4200939"/>
          </a:xfrm>
        </p:spPr>
        <p:txBody>
          <a:bodyPr/>
          <a:lstStyle/>
          <a:p>
            <a:endParaRPr lang="it-IT" dirty="0"/>
          </a:p>
          <a:p>
            <a:pPr marL="0" indent="0">
              <a:buNone/>
            </a:pPr>
            <a:endParaRPr lang="it-IT" sz="4000" dirty="0"/>
          </a:p>
          <a:p>
            <a:pPr marL="0" indent="0" algn="ctr">
              <a:buNone/>
            </a:pPr>
            <a:r>
              <a:rPr lang="it-IT" sz="3400" cap="all" dirty="0" err="1"/>
              <a:t>GRAZie</a:t>
            </a:r>
            <a:r>
              <a:rPr lang="it-IT" sz="3400" cap="all" dirty="0"/>
              <a:t> PER L’ATTENZIONE</a:t>
            </a:r>
            <a:endParaRPr lang="it-IT" sz="3400" dirty="0"/>
          </a:p>
        </p:txBody>
      </p:sp>
    </p:spTree>
    <p:extLst>
      <p:ext uri="{BB962C8B-B14F-4D97-AF65-F5344CB8AC3E}">
        <p14:creationId xmlns="" xmlns:p14="http://schemas.microsoft.com/office/powerpoint/2010/main" val="2921225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BAF6C40-7D08-420F-9480-FEF3C247AA01}"/>
              </a:ext>
            </a:extLst>
          </p:cNvPr>
          <p:cNvSpPr>
            <a:spLocks noGrp="1"/>
          </p:cNvSpPr>
          <p:nvPr>
            <p:ph type="title"/>
          </p:nvPr>
        </p:nvSpPr>
        <p:spPr/>
        <p:txBody>
          <a:bodyPr/>
          <a:lstStyle/>
          <a:p>
            <a:pPr algn="ctr"/>
            <a:r>
              <a:rPr lang="it-IT" sz="3000" dirty="0"/>
              <a:t/>
            </a:r>
            <a:br>
              <a:rPr lang="it-IT" sz="3000" dirty="0"/>
            </a:br>
            <a:endParaRPr lang="it-IT" sz="3000" dirty="0"/>
          </a:p>
        </p:txBody>
      </p:sp>
      <p:sp>
        <p:nvSpPr>
          <p:cNvPr id="3" name="Segnaposto contenuto 2">
            <a:extLst>
              <a:ext uri="{FF2B5EF4-FFF2-40B4-BE49-F238E27FC236}">
                <a16:creationId xmlns:a16="http://schemas.microsoft.com/office/drawing/2014/main" xmlns="" id="{AEA071BF-C8AF-47E7-BD98-7E8561D0B37A}"/>
              </a:ext>
            </a:extLst>
          </p:cNvPr>
          <p:cNvSpPr>
            <a:spLocks noGrp="1"/>
          </p:cNvSpPr>
          <p:nvPr>
            <p:ph idx="1"/>
          </p:nvPr>
        </p:nvSpPr>
        <p:spPr>
          <a:xfrm>
            <a:off x="1103312" y="1205948"/>
            <a:ext cx="9697210" cy="5042451"/>
          </a:xfrm>
        </p:spPr>
        <p:txBody>
          <a:bodyPr/>
          <a:lstStyle/>
          <a:p>
            <a:pPr algn="just">
              <a:buFont typeface="Wingdings" panose="05000000000000000000" pitchFamily="2" charset="2"/>
              <a:buChar char="q"/>
            </a:pPr>
            <a:endParaRPr lang="it-IT" sz="2200" dirty="0"/>
          </a:p>
          <a:p>
            <a:pPr algn="just">
              <a:buFont typeface="Wingdings" panose="05000000000000000000" pitchFamily="2" charset="2"/>
              <a:buChar char="q"/>
            </a:pPr>
            <a:r>
              <a:rPr lang="it-IT" sz="2200" dirty="0"/>
              <a:t>L. 30 novembre 2017, n. 179 («Legge </a:t>
            </a:r>
            <a:r>
              <a:rPr lang="it-IT" sz="2200" i="1" dirty="0"/>
              <a:t>Whistleblowing</a:t>
            </a:r>
            <a:r>
              <a:rPr lang="it-IT" sz="2200" dirty="0"/>
              <a:t>»)</a:t>
            </a:r>
          </a:p>
          <a:p>
            <a:pPr algn="just">
              <a:buFont typeface="Wingdings" panose="05000000000000000000" pitchFamily="2" charset="2"/>
              <a:buChar char="q"/>
            </a:pPr>
            <a:r>
              <a:rPr lang="it-IT" sz="2200" dirty="0"/>
              <a:t>L. 8 giugno 2001, n. 231 («Decreto sulla responsabilità penale degli enti»)</a:t>
            </a:r>
          </a:p>
          <a:p>
            <a:pPr marL="0" indent="0" algn="ctr">
              <a:buNone/>
            </a:pPr>
            <a:endParaRPr lang="it-IT" sz="2200" dirty="0"/>
          </a:p>
          <a:p>
            <a:pPr marL="0" indent="0" algn="ctr">
              <a:buNone/>
            </a:pPr>
            <a:endParaRPr lang="it-IT" sz="2200" dirty="0"/>
          </a:p>
          <a:p>
            <a:pPr marL="0" indent="0" algn="ctr">
              <a:buNone/>
            </a:pPr>
            <a:r>
              <a:rPr lang="it-IT" sz="2200" u="sng" dirty="0"/>
              <a:t>IL RAPPORTO TRA LE DUE NORMATIVE</a:t>
            </a:r>
          </a:p>
          <a:p>
            <a:pPr marL="0" indent="0" algn="just">
              <a:buNone/>
            </a:pPr>
            <a:r>
              <a:rPr lang="it-IT" sz="2200" dirty="0"/>
              <a:t>Art. 2 Legge </a:t>
            </a:r>
            <a:r>
              <a:rPr lang="it-IT" sz="2200" i="1" dirty="0"/>
              <a:t>Whistleblowing</a:t>
            </a:r>
            <a:r>
              <a:rPr lang="it-IT" sz="2200" dirty="0"/>
              <a:t>: «</a:t>
            </a:r>
            <a:r>
              <a:rPr lang="it-IT" sz="2200" i="1" dirty="0"/>
              <a:t>All’art. 6 del decreto legislativo 8 giugno 2001, n. 231, dopo il comma 2, sono inseriti i seguenti…» </a:t>
            </a:r>
            <a:endParaRPr lang="it-IT" sz="2200" dirty="0"/>
          </a:p>
        </p:txBody>
      </p:sp>
    </p:spTree>
    <p:extLst>
      <p:ext uri="{BB962C8B-B14F-4D97-AF65-F5344CB8AC3E}">
        <p14:creationId xmlns="" xmlns:p14="http://schemas.microsoft.com/office/powerpoint/2010/main" val="3586336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BAF6C40-7D08-420F-9480-FEF3C247AA01}"/>
              </a:ext>
            </a:extLst>
          </p:cNvPr>
          <p:cNvSpPr>
            <a:spLocks noGrp="1"/>
          </p:cNvSpPr>
          <p:nvPr>
            <p:ph type="title"/>
          </p:nvPr>
        </p:nvSpPr>
        <p:spPr/>
        <p:txBody>
          <a:bodyPr/>
          <a:lstStyle/>
          <a:p>
            <a:pPr algn="ctr"/>
            <a:r>
              <a:rPr lang="it-IT" sz="3000" dirty="0"/>
              <a:t/>
            </a:r>
            <a:br>
              <a:rPr lang="it-IT" sz="3000" dirty="0"/>
            </a:br>
            <a:endParaRPr lang="it-IT" sz="3000" dirty="0"/>
          </a:p>
        </p:txBody>
      </p:sp>
      <p:sp>
        <p:nvSpPr>
          <p:cNvPr id="3" name="Segnaposto contenuto 2">
            <a:extLst>
              <a:ext uri="{FF2B5EF4-FFF2-40B4-BE49-F238E27FC236}">
                <a16:creationId xmlns:a16="http://schemas.microsoft.com/office/drawing/2014/main" xmlns="" id="{AEA071BF-C8AF-47E7-BD98-7E8561D0B37A}"/>
              </a:ext>
            </a:extLst>
          </p:cNvPr>
          <p:cNvSpPr>
            <a:spLocks noGrp="1"/>
          </p:cNvSpPr>
          <p:nvPr>
            <p:ph idx="1"/>
          </p:nvPr>
        </p:nvSpPr>
        <p:spPr>
          <a:xfrm>
            <a:off x="1103312" y="1205948"/>
            <a:ext cx="9697210" cy="5042451"/>
          </a:xfrm>
        </p:spPr>
        <p:txBody>
          <a:bodyPr>
            <a:normAutofit fontScale="85000" lnSpcReduction="20000"/>
          </a:bodyPr>
          <a:lstStyle/>
          <a:p>
            <a:pPr algn="just">
              <a:buFont typeface="Wingdings" panose="05000000000000000000" pitchFamily="2" charset="2"/>
              <a:buChar char="q"/>
            </a:pPr>
            <a:endParaRPr lang="it-IT" sz="2200" dirty="0"/>
          </a:p>
          <a:p>
            <a:pPr algn="just">
              <a:buFont typeface="Wingdings" panose="05000000000000000000" pitchFamily="2" charset="2"/>
              <a:buChar char="q"/>
            </a:pPr>
            <a:r>
              <a:rPr lang="it-IT" sz="2200" dirty="0"/>
              <a:t>L. 30 novembre 2017, n. 179 («Legge </a:t>
            </a:r>
            <a:r>
              <a:rPr lang="it-IT" sz="2200" i="1" dirty="0"/>
              <a:t>Whistleblowing</a:t>
            </a:r>
            <a:r>
              <a:rPr lang="it-IT" sz="2200" dirty="0"/>
              <a:t>»)</a:t>
            </a:r>
          </a:p>
          <a:p>
            <a:pPr algn="just">
              <a:buFont typeface="Wingdings" panose="05000000000000000000" pitchFamily="2" charset="2"/>
              <a:buChar char="q"/>
            </a:pPr>
            <a:r>
              <a:rPr lang="it-IT" sz="2200" dirty="0"/>
              <a:t>Art. 2105 c.c. («Obbligo di fedeltà»)</a:t>
            </a:r>
          </a:p>
          <a:p>
            <a:pPr algn="just">
              <a:buFont typeface="Wingdings" panose="05000000000000000000" pitchFamily="2" charset="2"/>
              <a:buChar char="q"/>
            </a:pPr>
            <a:r>
              <a:rPr lang="it-IT" sz="2200" dirty="0"/>
              <a:t>Art. 622 c.p. («Rivelazione segreto professionale»)</a:t>
            </a:r>
          </a:p>
          <a:p>
            <a:pPr algn="just">
              <a:buFont typeface="Wingdings" panose="05000000000000000000" pitchFamily="2" charset="2"/>
              <a:buChar char="q"/>
            </a:pPr>
            <a:r>
              <a:rPr lang="it-IT" sz="2200" dirty="0"/>
              <a:t>Art. 623 c.p. («Rivelazione segreto industriale»)</a:t>
            </a:r>
            <a:endParaRPr lang="it-IT" sz="2400" dirty="0"/>
          </a:p>
          <a:p>
            <a:pPr marL="0" indent="0" algn="ctr">
              <a:buNone/>
            </a:pPr>
            <a:endParaRPr lang="it-IT" sz="2200" dirty="0"/>
          </a:p>
          <a:p>
            <a:pPr marL="0" indent="0" algn="ctr">
              <a:buNone/>
            </a:pPr>
            <a:r>
              <a:rPr lang="it-IT" sz="2200" u="sng" dirty="0"/>
              <a:t>IL RAPPORTO TRA LA LEGGE </a:t>
            </a:r>
            <a:r>
              <a:rPr lang="it-IT" sz="2200" i="1" u="sng" dirty="0"/>
              <a:t>WHISTLEBLOWING</a:t>
            </a:r>
            <a:r>
              <a:rPr lang="it-IT" sz="2200" u="sng" dirty="0"/>
              <a:t> E LA NORMATIVA A TUTELA DEL SEGRETO</a:t>
            </a:r>
          </a:p>
          <a:p>
            <a:pPr marL="0" indent="0" algn="ctr">
              <a:buNone/>
            </a:pPr>
            <a:endParaRPr lang="it-IT" sz="2200" u="sng" dirty="0"/>
          </a:p>
          <a:p>
            <a:pPr marL="0" indent="0" algn="just">
              <a:buNone/>
            </a:pPr>
            <a:r>
              <a:rPr lang="it-IT" sz="2200" dirty="0"/>
              <a:t>Art. 3 Legge </a:t>
            </a:r>
            <a:r>
              <a:rPr lang="it-IT" sz="2200" i="1" dirty="0"/>
              <a:t>Whistleblowing: </a:t>
            </a:r>
            <a:r>
              <a:rPr lang="it-IT" sz="2400" dirty="0"/>
              <a:t>«</a:t>
            </a:r>
            <a:r>
              <a:rPr lang="it-IT" sz="2400" i="1" dirty="0"/>
              <a:t>Nelle ipotesi di segnalazione o denuncia effettuate nelle forme e nei limiti di cui … all’art. 6 del decreto legislativo 8 giugno 2001, n. 231, come modificati dalla presente legge, il perseguimento dell’interesse all’integrità delle amministrazioni … private, nonché alla prevenzione e alla repressione delle malversazioni, costituisce </a:t>
            </a:r>
            <a:r>
              <a:rPr lang="it-IT" sz="2400" b="1" i="1" u="heavy" dirty="0"/>
              <a:t>giusta causa </a:t>
            </a:r>
            <a:r>
              <a:rPr lang="it-IT" sz="2400" b="1" i="1" dirty="0"/>
              <a:t>di rilevazione </a:t>
            </a:r>
            <a:r>
              <a:rPr lang="it-IT" sz="2400" i="1" dirty="0"/>
              <a:t>di notizie coperte dall’obbligo di segreto di cui agli articoli …, </a:t>
            </a:r>
            <a:r>
              <a:rPr lang="it-IT" sz="2400" b="1" i="1" dirty="0"/>
              <a:t>622 e 623 c.p. </a:t>
            </a:r>
            <a:r>
              <a:rPr lang="it-IT" sz="2400" i="1" dirty="0"/>
              <a:t>e dell’art. </a:t>
            </a:r>
            <a:r>
              <a:rPr lang="it-IT" sz="2400" b="1" i="1" dirty="0"/>
              <a:t>2105 c.c</a:t>
            </a:r>
            <a:r>
              <a:rPr lang="it-IT" sz="2400" b="1" dirty="0"/>
              <a:t>.</a:t>
            </a:r>
            <a:r>
              <a:rPr lang="it-IT" sz="2400" dirty="0"/>
              <a:t>»</a:t>
            </a:r>
          </a:p>
          <a:p>
            <a:pPr marL="0" indent="0" algn="ctr">
              <a:buNone/>
            </a:pPr>
            <a:endParaRPr lang="it-IT" sz="2200" i="1" u="sng" dirty="0"/>
          </a:p>
        </p:txBody>
      </p:sp>
    </p:spTree>
    <p:extLst>
      <p:ext uri="{BB962C8B-B14F-4D97-AF65-F5344CB8AC3E}">
        <p14:creationId xmlns="" xmlns:p14="http://schemas.microsoft.com/office/powerpoint/2010/main" val="1817417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13E1BAF-BDFC-43F8-A80F-50C887682981}"/>
              </a:ext>
            </a:extLst>
          </p:cNvPr>
          <p:cNvSpPr>
            <a:spLocks noGrp="1"/>
          </p:cNvSpPr>
          <p:nvPr>
            <p:ph type="title"/>
          </p:nvPr>
        </p:nvSpPr>
        <p:spPr/>
        <p:txBody>
          <a:bodyPr/>
          <a:lstStyle/>
          <a:p>
            <a:pPr algn="ctr"/>
            <a:r>
              <a:rPr lang="it-IT" sz="3000" dirty="0"/>
              <a:t>RAPPORTO TRA LEGGE WHISTLEBLOWING E NORMATIVA PRIVACY</a:t>
            </a:r>
            <a:br>
              <a:rPr lang="it-IT" sz="3000" dirty="0"/>
            </a:br>
            <a:endParaRPr lang="it-IT" sz="3000" dirty="0"/>
          </a:p>
        </p:txBody>
      </p:sp>
      <p:sp>
        <p:nvSpPr>
          <p:cNvPr id="3" name="Segnaposto contenuto 2">
            <a:extLst>
              <a:ext uri="{FF2B5EF4-FFF2-40B4-BE49-F238E27FC236}">
                <a16:creationId xmlns:a16="http://schemas.microsoft.com/office/drawing/2014/main" xmlns="" id="{25D22E4C-6DB4-4E86-B882-40AE4E0A54AB}"/>
              </a:ext>
            </a:extLst>
          </p:cNvPr>
          <p:cNvSpPr>
            <a:spLocks noGrp="1"/>
          </p:cNvSpPr>
          <p:nvPr>
            <p:ph sz="half" idx="1"/>
          </p:nvPr>
        </p:nvSpPr>
        <p:spPr/>
        <p:txBody>
          <a:bodyPr>
            <a:normAutofit fontScale="92500" lnSpcReduction="10000"/>
          </a:bodyPr>
          <a:lstStyle/>
          <a:p>
            <a:pPr marL="0" indent="0" algn="just">
              <a:buNone/>
            </a:pPr>
            <a:r>
              <a:rPr lang="it-IT" sz="2000" dirty="0"/>
              <a:t>Art. 7 Codice Privacy: «</a:t>
            </a:r>
            <a:r>
              <a:rPr lang="it-IT" b="1" i="1" u="sng" dirty="0"/>
              <a:t>L'interessato ha diritto di ottenere l'indicazione</a:t>
            </a:r>
            <a:r>
              <a:rPr lang="it-IT" b="1" i="1" dirty="0"/>
              <a:t>: </a:t>
            </a:r>
            <a:r>
              <a:rPr lang="it-IT" i="1" dirty="0"/>
              <a:t>a) dell'origine dei dati personali; b) delle finalità e modalità del trattamento; c) della logica applicata in caso di trattamento effettuato con l'ausilio di strumenti elettronici; d) degli estremi identificativi del titolare, dei responsabili e del rappresentante designato ai sensi dell’art. 5, comma 2; e) dei soggetti o delle categorie di soggetti ai quali i dati personali possono essere comunicati o che possono venirne a conoscenza in qualità di rappresentante designato nel territorio dello Stato, di responsabili o incaricati</a:t>
            </a:r>
            <a:r>
              <a:rPr lang="it-IT" dirty="0"/>
              <a:t>.</a:t>
            </a:r>
            <a:r>
              <a:rPr lang="it-IT" sz="2000" dirty="0"/>
              <a:t>» </a:t>
            </a:r>
          </a:p>
          <a:p>
            <a:endParaRPr lang="it-IT" dirty="0"/>
          </a:p>
        </p:txBody>
      </p:sp>
      <p:sp>
        <p:nvSpPr>
          <p:cNvPr id="4" name="Segnaposto contenuto 3">
            <a:extLst>
              <a:ext uri="{FF2B5EF4-FFF2-40B4-BE49-F238E27FC236}">
                <a16:creationId xmlns:a16="http://schemas.microsoft.com/office/drawing/2014/main" xmlns="" id="{213A6ECE-F591-4F16-BA7B-48E9CB737755}"/>
              </a:ext>
            </a:extLst>
          </p:cNvPr>
          <p:cNvSpPr>
            <a:spLocks noGrp="1"/>
          </p:cNvSpPr>
          <p:nvPr>
            <p:ph sz="half" idx="2"/>
          </p:nvPr>
        </p:nvSpPr>
        <p:spPr>
          <a:xfrm>
            <a:off x="5743393" y="2060575"/>
            <a:ext cx="4396341" cy="3540125"/>
          </a:xfrm>
        </p:spPr>
        <p:txBody>
          <a:bodyPr>
            <a:normAutofit fontScale="92500" lnSpcReduction="10000"/>
          </a:bodyPr>
          <a:lstStyle/>
          <a:p>
            <a:pPr marL="0" indent="0" algn="just">
              <a:buNone/>
            </a:pPr>
            <a:endParaRPr lang="it-IT" dirty="0"/>
          </a:p>
          <a:p>
            <a:pPr marL="0" indent="0" algn="just">
              <a:buNone/>
            </a:pPr>
            <a:endParaRPr lang="it-IT" dirty="0"/>
          </a:p>
          <a:p>
            <a:pPr marL="0" indent="0" algn="just">
              <a:buNone/>
            </a:pPr>
            <a:endParaRPr lang="it-IT" dirty="0"/>
          </a:p>
          <a:p>
            <a:pPr marL="0" indent="0" algn="just">
              <a:buNone/>
            </a:pPr>
            <a:r>
              <a:rPr lang="it-IT" dirty="0"/>
              <a:t>VUOTO NORMATIVO NELLA LEGGE </a:t>
            </a:r>
            <a:r>
              <a:rPr lang="it-IT"/>
              <a:t>WHISTLEBLOWING IN RELAZIONE ALLA TUTELA DELLA </a:t>
            </a:r>
            <a:r>
              <a:rPr lang="it-IT" dirty="0"/>
              <a:t>RISERVATEZZA DEL SEGNALANTE</a:t>
            </a:r>
          </a:p>
          <a:p>
            <a:pPr marL="0" indent="0">
              <a:buNone/>
            </a:pPr>
            <a:endParaRPr lang="it-IT" dirty="0"/>
          </a:p>
        </p:txBody>
      </p:sp>
    </p:spTree>
    <p:extLst>
      <p:ext uri="{BB962C8B-B14F-4D97-AF65-F5344CB8AC3E}">
        <p14:creationId xmlns="" xmlns:p14="http://schemas.microsoft.com/office/powerpoint/2010/main" val="5826337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E2C9CCB-550D-45D2-809D-64220F10F80A}"/>
              </a:ext>
            </a:extLst>
          </p:cNvPr>
          <p:cNvSpPr>
            <a:spLocks noGrp="1"/>
          </p:cNvSpPr>
          <p:nvPr>
            <p:ph type="title"/>
          </p:nvPr>
        </p:nvSpPr>
        <p:spPr>
          <a:xfrm>
            <a:off x="1393638" y="781878"/>
            <a:ext cx="9404723" cy="1071370"/>
          </a:xfrm>
        </p:spPr>
        <p:txBody>
          <a:bodyPr>
            <a:normAutofit fontScale="90000"/>
          </a:bodyPr>
          <a:lstStyle/>
          <a:p>
            <a:pPr algn="ctr"/>
            <a:r>
              <a:rPr lang="it-IT" sz="3800" dirty="0"/>
              <a:t>TUTELA CIVILISTICA DEL «SEGRETO»</a:t>
            </a:r>
            <a:r>
              <a:rPr lang="it-IT" dirty="0"/>
              <a:t/>
            </a:r>
            <a:br>
              <a:rPr lang="it-IT" dirty="0"/>
            </a:br>
            <a:endParaRPr lang="it-IT" dirty="0"/>
          </a:p>
        </p:txBody>
      </p:sp>
      <p:sp>
        <p:nvSpPr>
          <p:cNvPr id="3" name="Segnaposto contenuto 2">
            <a:extLst>
              <a:ext uri="{FF2B5EF4-FFF2-40B4-BE49-F238E27FC236}">
                <a16:creationId xmlns:a16="http://schemas.microsoft.com/office/drawing/2014/main" xmlns="" id="{4404DE73-C5BA-413E-9C47-B568856CBD82}"/>
              </a:ext>
            </a:extLst>
          </p:cNvPr>
          <p:cNvSpPr>
            <a:spLocks noGrp="1"/>
          </p:cNvSpPr>
          <p:nvPr>
            <p:ph idx="1"/>
          </p:nvPr>
        </p:nvSpPr>
        <p:spPr>
          <a:xfrm>
            <a:off x="867222" y="1853248"/>
            <a:ext cx="9997440" cy="4038600"/>
          </a:xfrm>
        </p:spPr>
        <p:txBody>
          <a:bodyPr>
            <a:normAutofit/>
          </a:bodyPr>
          <a:lstStyle/>
          <a:p>
            <a:pPr marL="118872" indent="0" algn="ctr">
              <a:buNone/>
            </a:pPr>
            <a:r>
              <a:rPr lang="it-IT" sz="2400" b="1" dirty="0"/>
              <a:t>SEGRETO AZIENDALE</a:t>
            </a:r>
          </a:p>
          <a:p>
            <a:pPr marL="118872" indent="0" algn="ctr">
              <a:buNone/>
            </a:pPr>
            <a:endParaRPr lang="it-IT" b="1" dirty="0"/>
          </a:p>
          <a:p>
            <a:pPr marL="118872" indent="0" algn="ctr">
              <a:buNone/>
            </a:pPr>
            <a:r>
              <a:rPr lang="it-IT" sz="1900" b="1" dirty="0"/>
              <a:t>Art. 2105 c.c.</a:t>
            </a:r>
          </a:p>
          <a:p>
            <a:pPr marL="118872" indent="0" algn="ctr">
              <a:buNone/>
            </a:pPr>
            <a:endParaRPr lang="it-IT" sz="1900" b="1" dirty="0"/>
          </a:p>
          <a:p>
            <a:pPr marL="118872" indent="0" algn="just">
              <a:buNone/>
            </a:pPr>
            <a:r>
              <a:rPr lang="it-IT" i="1" dirty="0"/>
              <a:t>«Il prestatore di lavoro non deve trattare affari, per conto proprio o di terzi, in concorrenza con l'imprenditore, </a:t>
            </a:r>
            <a:r>
              <a:rPr lang="it-IT" i="1" u="sng" dirty="0"/>
              <a:t>ne' divulgare notizie attinenti all'organizzazione e ai metodi di produzione dell'impresa, o farne uso in modo da poter recare ad essa pregiudizio</a:t>
            </a:r>
            <a:r>
              <a:rPr lang="it-IT" i="1" dirty="0"/>
              <a:t>.»</a:t>
            </a:r>
            <a:endParaRPr lang="it-IT" sz="1900" b="1" i="1" dirty="0"/>
          </a:p>
          <a:p>
            <a:pPr marL="118872" indent="0" algn="ctr">
              <a:buNone/>
            </a:pPr>
            <a:endParaRPr lang="it-IT" sz="1900" dirty="0"/>
          </a:p>
        </p:txBody>
      </p:sp>
    </p:spTree>
    <p:extLst>
      <p:ext uri="{BB962C8B-B14F-4D97-AF65-F5344CB8AC3E}">
        <p14:creationId xmlns="" xmlns:p14="http://schemas.microsoft.com/office/powerpoint/2010/main" val="2230189936"/>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08C166A-E3A4-4A4B-8ADF-936948E979DB}"/>
              </a:ext>
            </a:extLst>
          </p:cNvPr>
          <p:cNvSpPr>
            <a:spLocks noGrp="1"/>
          </p:cNvSpPr>
          <p:nvPr>
            <p:ph type="title"/>
          </p:nvPr>
        </p:nvSpPr>
        <p:spPr>
          <a:xfrm>
            <a:off x="774199" y="777903"/>
            <a:ext cx="9997440" cy="857794"/>
          </a:xfrm>
        </p:spPr>
        <p:txBody>
          <a:bodyPr>
            <a:normAutofit/>
          </a:bodyPr>
          <a:lstStyle/>
          <a:p>
            <a:pPr algn="ctr"/>
            <a:r>
              <a:rPr lang="it-IT" sz="3400" dirty="0"/>
              <a:t>TUTELA PENALE DEL «SEGRETO»</a:t>
            </a:r>
          </a:p>
        </p:txBody>
      </p:sp>
      <p:sp>
        <p:nvSpPr>
          <p:cNvPr id="3" name="Segnaposto contenuto 2">
            <a:extLst>
              <a:ext uri="{FF2B5EF4-FFF2-40B4-BE49-F238E27FC236}">
                <a16:creationId xmlns:a16="http://schemas.microsoft.com/office/drawing/2014/main" xmlns="" id="{B3DDD23C-E016-4CDA-B686-B4036F0C9E40}"/>
              </a:ext>
            </a:extLst>
          </p:cNvPr>
          <p:cNvSpPr>
            <a:spLocks noGrp="1"/>
          </p:cNvSpPr>
          <p:nvPr>
            <p:ph sz="half" idx="1"/>
          </p:nvPr>
        </p:nvSpPr>
        <p:spPr/>
        <p:txBody>
          <a:bodyPr>
            <a:normAutofit fontScale="77500" lnSpcReduction="20000"/>
          </a:bodyPr>
          <a:lstStyle/>
          <a:p>
            <a:pPr marL="82296" indent="0" algn="ctr" fontAlgn="base">
              <a:buNone/>
            </a:pPr>
            <a:r>
              <a:rPr lang="it-IT" b="1" dirty="0"/>
              <a:t>SEGRETO PROFESSIONALE</a:t>
            </a:r>
          </a:p>
          <a:p>
            <a:pPr marL="82296" indent="0" algn="ctr" fontAlgn="base">
              <a:buNone/>
            </a:pPr>
            <a:r>
              <a:rPr lang="it-IT" b="1" dirty="0"/>
              <a:t> </a:t>
            </a:r>
          </a:p>
          <a:p>
            <a:pPr marL="82296" indent="0" algn="ctr" fontAlgn="base">
              <a:buNone/>
            </a:pPr>
            <a:r>
              <a:rPr lang="it-IT" b="1" dirty="0"/>
              <a:t>Art. 622 c.p.</a:t>
            </a:r>
          </a:p>
          <a:p>
            <a:pPr marL="82296" indent="0" algn="ctr" fontAlgn="base">
              <a:buNone/>
            </a:pPr>
            <a:endParaRPr lang="it-IT" b="1" dirty="0"/>
          </a:p>
          <a:p>
            <a:pPr marL="82296" indent="0" algn="just" fontAlgn="base">
              <a:buNone/>
            </a:pPr>
            <a:r>
              <a:rPr lang="it-IT" dirty="0"/>
              <a:t>«</a:t>
            </a:r>
            <a:r>
              <a:rPr lang="it-IT" i="1" dirty="0"/>
              <a:t>Chiunque, avendo notizia, per ragione del proprio stato o ufficio, o della </a:t>
            </a:r>
            <a:r>
              <a:rPr lang="it-IT" b="1" i="1" dirty="0"/>
              <a:t>propria professione </a:t>
            </a:r>
            <a:r>
              <a:rPr lang="it-IT" i="1" dirty="0"/>
              <a:t>o arte, di un </a:t>
            </a:r>
            <a:r>
              <a:rPr lang="it-IT" b="1" i="1" dirty="0"/>
              <a:t>segreto</a:t>
            </a:r>
            <a:r>
              <a:rPr lang="it-IT" i="1" dirty="0"/>
              <a:t>, lo rivela, </a:t>
            </a:r>
            <a:r>
              <a:rPr lang="it-IT" b="1" i="1" u="heavy" dirty="0"/>
              <a:t>senza giusta causa</a:t>
            </a:r>
            <a:r>
              <a:rPr lang="it-IT" i="1" dirty="0"/>
              <a:t>, ovvero lo impiega a proprio o altrui profitto, è punito, </a:t>
            </a:r>
            <a:r>
              <a:rPr lang="it-IT" b="1" i="1" dirty="0"/>
              <a:t>se dal fatto può derivare nocumento</a:t>
            </a:r>
            <a:r>
              <a:rPr lang="it-IT" i="1" dirty="0"/>
              <a:t>, con la reclusione fino a un anno o con la multa da 30 euro a 516 euro.</a:t>
            </a:r>
          </a:p>
          <a:p>
            <a:pPr marL="82296" indent="0" algn="just" fontAlgn="base">
              <a:buNone/>
            </a:pPr>
            <a:endParaRPr lang="it-IT" i="1" dirty="0"/>
          </a:p>
          <a:p>
            <a:pPr marL="82296" indent="0" algn="just" fontAlgn="base">
              <a:buNone/>
            </a:pPr>
            <a:r>
              <a:rPr lang="it-IT" i="1" dirty="0"/>
              <a:t>La pena è </a:t>
            </a:r>
            <a:r>
              <a:rPr lang="it-IT" b="1" i="1" dirty="0"/>
              <a:t>aggravata</a:t>
            </a:r>
            <a:r>
              <a:rPr lang="it-IT" i="1" dirty="0"/>
              <a:t> se il fatto è commesso da amministratori, direttori generali, dirigenti preposti alla redazione dei documenti contabili societari, sindaci o liquidatori o se è commesso da chi svolge la revisione contabile della società</a:t>
            </a:r>
            <a:r>
              <a:rPr lang="it-IT" dirty="0"/>
              <a:t>»</a:t>
            </a:r>
          </a:p>
          <a:p>
            <a:pPr marL="82296" indent="0">
              <a:buNone/>
            </a:pPr>
            <a:endParaRPr lang="it-IT" dirty="0"/>
          </a:p>
        </p:txBody>
      </p:sp>
      <p:sp>
        <p:nvSpPr>
          <p:cNvPr id="4" name="Segnaposto contenuto 3">
            <a:extLst>
              <a:ext uri="{FF2B5EF4-FFF2-40B4-BE49-F238E27FC236}">
                <a16:creationId xmlns:a16="http://schemas.microsoft.com/office/drawing/2014/main" xmlns="" id="{26726DB5-3049-4FCB-8A35-66FD2B828A35}"/>
              </a:ext>
            </a:extLst>
          </p:cNvPr>
          <p:cNvSpPr>
            <a:spLocks noGrp="1"/>
          </p:cNvSpPr>
          <p:nvPr>
            <p:ph sz="half" idx="2"/>
          </p:nvPr>
        </p:nvSpPr>
        <p:spPr/>
        <p:txBody>
          <a:bodyPr>
            <a:normAutofit fontScale="77500" lnSpcReduction="20000"/>
          </a:bodyPr>
          <a:lstStyle/>
          <a:p>
            <a:pPr marL="118872" indent="0" algn="ctr">
              <a:buNone/>
            </a:pPr>
            <a:r>
              <a:rPr lang="it-IT" b="1" dirty="0"/>
              <a:t>SEGRETO INDUSTRIALE</a:t>
            </a:r>
          </a:p>
          <a:p>
            <a:pPr marL="118872" indent="0" algn="just">
              <a:buNone/>
            </a:pPr>
            <a:endParaRPr lang="it-IT" b="1" dirty="0"/>
          </a:p>
          <a:p>
            <a:pPr marL="118872" indent="0" algn="ctr">
              <a:buNone/>
            </a:pPr>
            <a:r>
              <a:rPr lang="it-IT" b="1" dirty="0"/>
              <a:t>Art. 623 c.p.</a:t>
            </a:r>
          </a:p>
          <a:p>
            <a:pPr marL="118872" indent="0" algn="just">
              <a:buNone/>
            </a:pPr>
            <a:endParaRPr lang="it-IT" dirty="0"/>
          </a:p>
          <a:p>
            <a:pPr marL="118872" indent="0" algn="just">
              <a:buNone/>
            </a:pPr>
            <a:r>
              <a:rPr lang="it-IT" dirty="0"/>
              <a:t>«</a:t>
            </a:r>
            <a:r>
              <a:rPr lang="it-IT" i="1" dirty="0"/>
              <a:t>Chiunque, venuto a cognizione per ragione del suo stato o ufficio, o della </a:t>
            </a:r>
            <a:r>
              <a:rPr lang="it-IT" b="1" i="1" dirty="0"/>
              <a:t>sua professione </a:t>
            </a:r>
            <a:r>
              <a:rPr lang="it-IT" i="1" dirty="0"/>
              <a:t>o arte, di </a:t>
            </a:r>
            <a:r>
              <a:rPr lang="it-IT" b="1" i="1" dirty="0"/>
              <a:t>notizie destinate a rimanere segrete</a:t>
            </a:r>
            <a:r>
              <a:rPr lang="it-IT" i="1" dirty="0"/>
              <a:t>, sopra scoperte o invenzioni scientifiche, o applicazioni industriali, </a:t>
            </a:r>
            <a:r>
              <a:rPr lang="it-IT" b="1" i="1" dirty="0"/>
              <a:t>le rivela </a:t>
            </a:r>
            <a:r>
              <a:rPr lang="it-IT" i="1" dirty="0"/>
              <a:t>o le impiega a proprio o altrui profitto, è punito con la reclusione fino a due anni</a:t>
            </a:r>
            <a:r>
              <a:rPr lang="it-IT" dirty="0"/>
              <a:t>»</a:t>
            </a:r>
            <a:endParaRPr lang="it-IT" b="1" dirty="0"/>
          </a:p>
          <a:p>
            <a:endParaRPr lang="it-IT" dirty="0"/>
          </a:p>
        </p:txBody>
      </p:sp>
      <p:sp>
        <p:nvSpPr>
          <p:cNvPr id="6" name="Segnaposto numero diapositiva 5">
            <a:extLst>
              <a:ext uri="{FF2B5EF4-FFF2-40B4-BE49-F238E27FC236}">
                <a16:creationId xmlns:a16="http://schemas.microsoft.com/office/drawing/2014/main" xmlns="" id="{6A1B715E-AB68-4798-A268-C0159447F6DD}"/>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5221205B-4E85-4309-98B0-C62A84295C65}" type="slidenum">
              <a:rPr kumimoji="0" lang="it-IT" sz="1200" b="0" i="0" u="none" strike="noStrike" kern="1200" cap="none" spc="0" normalizeH="0" baseline="0" noProof="0" smtClean="0">
                <a:ln>
                  <a:noFill/>
                </a:ln>
                <a:solidFill>
                  <a:srgbClr val="E7DEC9">
                    <a:shade val="50000"/>
                    <a:satMod val="200000"/>
                  </a:srgbClr>
                </a:solidFill>
                <a:effectLst/>
                <a:uLnTx/>
                <a:uFillTx/>
                <a:latin typeface="Gill Sans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it-IT" sz="1200" b="0" i="0" u="none" strike="noStrike" kern="1200" cap="none" spc="0" normalizeH="0" baseline="0" noProof="0">
              <a:ln>
                <a:noFill/>
              </a:ln>
              <a:solidFill>
                <a:srgbClr val="E7DEC9">
                  <a:shade val="50000"/>
                  <a:satMod val="200000"/>
                </a:srgbClr>
              </a:solidFill>
              <a:effectLst/>
              <a:uLnTx/>
              <a:uFillTx/>
              <a:latin typeface="Gill Sans MT"/>
              <a:ea typeface="+mn-ea"/>
              <a:cs typeface="+mn-cs"/>
            </a:endParaRPr>
          </a:p>
        </p:txBody>
      </p:sp>
    </p:spTree>
    <p:extLst>
      <p:ext uri="{BB962C8B-B14F-4D97-AF65-F5344CB8AC3E}">
        <p14:creationId xmlns="" xmlns:p14="http://schemas.microsoft.com/office/powerpoint/2010/main" val="4101386841"/>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D669DEE6-BCC5-4C55-8EE6-9E77174C91BC}"/>
              </a:ext>
            </a:extLst>
          </p:cNvPr>
          <p:cNvSpPr>
            <a:spLocks noGrp="1"/>
          </p:cNvSpPr>
          <p:nvPr>
            <p:ph idx="1"/>
          </p:nvPr>
        </p:nvSpPr>
        <p:spPr>
          <a:xfrm>
            <a:off x="1103312" y="1457739"/>
            <a:ext cx="9551436" cy="4200939"/>
          </a:xfrm>
        </p:spPr>
        <p:txBody>
          <a:bodyPr/>
          <a:lstStyle/>
          <a:p>
            <a:endParaRPr lang="it-IT" dirty="0"/>
          </a:p>
          <a:p>
            <a:pPr marL="0" indent="0">
              <a:buNone/>
            </a:pPr>
            <a:endParaRPr lang="it-IT" sz="4000" dirty="0"/>
          </a:p>
          <a:p>
            <a:pPr marL="0" indent="0" algn="ctr">
              <a:buNone/>
            </a:pPr>
            <a:r>
              <a:rPr lang="it-IT" sz="4000" cap="all" dirty="0"/>
              <a:t>LA LEGGE </a:t>
            </a:r>
            <a:r>
              <a:rPr lang="it-IT" sz="4000" i="1" cap="all" dirty="0"/>
              <a:t>Whistleblowing </a:t>
            </a:r>
            <a:r>
              <a:rPr lang="it-IT" sz="4000" cap="all" dirty="0"/>
              <a:t>è </a:t>
            </a:r>
            <a:r>
              <a:rPr lang="it-IT" sz="4000" cap="all" dirty="0" err="1"/>
              <a:t>obbligatoriA</a:t>
            </a:r>
            <a:r>
              <a:rPr lang="it-IT" sz="4000" cap="all" dirty="0"/>
              <a:t>?</a:t>
            </a:r>
            <a:endParaRPr lang="it-IT" sz="4000" dirty="0"/>
          </a:p>
        </p:txBody>
      </p:sp>
    </p:spTree>
    <p:extLst>
      <p:ext uri="{BB962C8B-B14F-4D97-AF65-F5344CB8AC3E}">
        <p14:creationId xmlns="" xmlns:p14="http://schemas.microsoft.com/office/powerpoint/2010/main" val="2406138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52F7189C-418C-40D9-A726-EDBAB12DF6D1}"/>
              </a:ext>
            </a:extLst>
          </p:cNvPr>
          <p:cNvSpPr>
            <a:spLocks noGrp="1"/>
          </p:cNvSpPr>
          <p:nvPr>
            <p:ph idx="1"/>
          </p:nvPr>
        </p:nvSpPr>
        <p:spPr>
          <a:xfrm>
            <a:off x="1103312" y="1404730"/>
            <a:ext cx="9630949" cy="3692789"/>
          </a:xfrm>
        </p:spPr>
        <p:txBody>
          <a:bodyPr>
            <a:normAutofit/>
          </a:bodyPr>
          <a:lstStyle/>
          <a:p>
            <a:pPr marL="0" indent="0" algn="just">
              <a:buNone/>
            </a:pPr>
            <a:endParaRPr lang="it-IT" sz="2400" dirty="0"/>
          </a:p>
          <a:p>
            <a:pPr marL="0" indent="0">
              <a:buNone/>
            </a:pPr>
            <a:r>
              <a:rPr lang="it-IT" sz="2400" dirty="0"/>
              <a:t>Il mancato adeguamento alla normativa:</a:t>
            </a:r>
          </a:p>
          <a:p>
            <a:pPr algn="just">
              <a:buFont typeface="Wingdings" panose="05000000000000000000" pitchFamily="2" charset="2"/>
              <a:buChar char="q"/>
            </a:pPr>
            <a:r>
              <a:rPr lang="it-IT" sz="2400" u="sng" dirty="0"/>
              <a:t>non</a:t>
            </a:r>
            <a:r>
              <a:rPr lang="it-IT" sz="2400" dirty="0"/>
              <a:t> è sanzionato espressamente dalla Legge </a:t>
            </a:r>
            <a:r>
              <a:rPr lang="it-IT" sz="2400" i="1" dirty="0"/>
              <a:t>Whistleblowing</a:t>
            </a:r>
            <a:r>
              <a:rPr lang="it-IT" sz="2400" dirty="0"/>
              <a:t>;</a:t>
            </a:r>
          </a:p>
          <a:p>
            <a:pPr algn="just">
              <a:buFont typeface="Wingdings" panose="05000000000000000000" pitchFamily="2" charset="2"/>
              <a:buChar char="q"/>
            </a:pPr>
            <a:r>
              <a:rPr lang="it-IT" sz="2400" dirty="0"/>
              <a:t>può essere </a:t>
            </a:r>
            <a:r>
              <a:rPr lang="it-IT" sz="2400" u="sng" dirty="0"/>
              <a:t>fonte di responsabilità </a:t>
            </a:r>
            <a:r>
              <a:rPr lang="it-IT" sz="2400" dirty="0"/>
              <a:t>dell’ente in ipotesi di commissione di reati previsti dal d.lgs. n. 231/2001  </a:t>
            </a:r>
          </a:p>
        </p:txBody>
      </p:sp>
    </p:spTree>
    <p:extLst>
      <p:ext uri="{BB962C8B-B14F-4D97-AF65-F5344CB8AC3E}">
        <p14:creationId xmlns="" xmlns:p14="http://schemas.microsoft.com/office/powerpoint/2010/main" val="14307205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TotalTime>
  <Words>1336</Words>
  <Application>Microsoft Office PowerPoint</Application>
  <PresentationFormat>Personalizzato</PresentationFormat>
  <Paragraphs>161</Paragraphs>
  <Slides>21</Slides>
  <Notes>1</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Ione</vt:lpstr>
      <vt:lpstr>Whistleblowing: problemi aperti dalla nuova normativa della l. n. 179/2017. Quali rischi e quali spazi di tutela per il dirigente. </vt:lpstr>
      <vt:lpstr>Diapositiva 2</vt:lpstr>
      <vt:lpstr> </vt:lpstr>
      <vt:lpstr> </vt:lpstr>
      <vt:lpstr>RAPPORTO TRA LEGGE WHISTLEBLOWING E NORMATIVA PRIVACY </vt:lpstr>
      <vt:lpstr>TUTELA CIVILISTICA DEL «SEGRETO» </vt:lpstr>
      <vt:lpstr>TUTELA PENALE DEL «SEGRETO»</vt:lpstr>
      <vt:lpstr>Diapositiva 8</vt:lpstr>
      <vt:lpstr>Diapositiva 9</vt:lpstr>
      <vt:lpstr>Diapositiva 10</vt:lpstr>
      <vt:lpstr>Diapositiva 11</vt:lpstr>
      <vt:lpstr>IL SEGNALANTE</vt:lpstr>
      <vt:lpstr>I CANALI PER LE SEGNALAZIONI </vt:lpstr>
      <vt:lpstr>CARATTERISTICHE DELLE SEGNALAZIONI</vt:lpstr>
      <vt:lpstr>Diapositiva 15</vt:lpstr>
      <vt:lpstr>Diapositiva 16</vt:lpstr>
      <vt:lpstr>Diapositiva 17</vt:lpstr>
      <vt:lpstr>Diapositiva 18</vt:lpstr>
      <vt:lpstr>Diapositiva 19</vt:lpstr>
      <vt:lpstr>Diapositiva 20</vt:lpstr>
      <vt:lpstr>Diapositiva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Whistleblowing: problemi aperti dalla nuova normativa della l. n. 179/2017. Quali rischi e quali spazi di tutela per il dirigente.</dc:title>
  <dc:creator>Mari Piro</dc:creator>
  <cp:lastModifiedBy>riccardo.fanton</cp:lastModifiedBy>
  <cp:revision>35</cp:revision>
  <dcterms:created xsi:type="dcterms:W3CDTF">2018-03-21T22:38:47Z</dcterms:created>
  <dcterms:modified xsi:type="dcterms:W3CDTF">2018-03-28T13:20:08Z</dcterms:modified>
</cp:coreProperties>
</file>