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 snapToGrid="0" snapToObjects="1"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Terminale_(informatica)" TargetMode="External"/><Relationship Id="rId13" Type="http://schemas.openxmlformats.org/officeDocument/2006/relationships/hyperlink" Target="https://it.wikipedia.org/wiki/Personal_computer" TargetMode="External"/><Relationship Id="rId3" Type="http://schemas.openxmlformats.org/officeDocument/2006/relationships/hyperlink" Target="https://it.wikipedia.org/wiki/Telecomunicazioni" TargetMode="External"/><Relationship Id="rId7" Type="http://schemas.openxmlformats.org/officeDocument/2006/relationships/hyperlink" Target="https://it.wikipedia.org/wiki/Protocollo_di_rete" TargetMode="External"/><Relationship Id="rId12" Type="http://schemas.openxmlformats.org/officeDocument/2006/relationships/hyperlink" Target="https://it.wikipedia.org/wiki/Scheda_di_rete" TargetMode="External"/><Relationship Id="rId17" Type="http://schemas.openxmlformats.org/officeDocument/2006/relationships/hyperlink" Target="https://it.wikipedia.org/wiki/Elettrodomestico" TargetMode="External"/><Relationship Id="rId2" Type="http://schemas.openxmlformats.org/officeDocument/2006/relationships/hyperlink" Target="https://it.wikipedia.org/wiki/Informatica" TargetMode="External"/><Relationship Id="rId16" Type="http://schemas.openxmlformats.org/officeDocument/2006/relationships/hyperlink" Target="https://it.wikipedia.org/wiki/Route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t.wikipedia.org/wiki/Internet_Protocol" TargetMode="External"/><Relationship Id="rId11" Type="http://schemas.openxmlformats.org/officeDocument/2006/relationships/hyperlink" Target="https://it.wikipedia.org/wiki/Interfaccia_(informatica)" TargetMode="External"/><Relationship Id="rId5" Type="http://schemas.openxmlformats.org/officeDocument/2006/relationships/hyperlink" Target="https://it.wikipedia.org/wiki/Rete_informatica" TargetMode="External"/><Relationship Id="rId15" Type="http://schemas.openxmlformats.org/officeDocument/2006/relationships/hyperlink" Target="https://it.wikipedia.org/wiki/Smartphone" TargetMode="External"/><Relationship Id="rId10" Type="http://schemas.openxmlformats.org/officeDocument/2006/relationships/hyperlink" Target="https://it.wikipedia.org/wiki/Pacchetto_(reti)" TargetMode="External"/><Relationship Id="rId4" Type="http://schemas.openxmlformats.org/officeDocument/2006/relationships/hyperlink" Target="https://it.wikipedia.org/wiki/Host" TargetMode="External"/><Relationship Id="rId9" Type="http://schemas.openxmlformats.org/officeDocument/2006/relationships/hyperlink" Target="https://it.wikipedia.org/wiki/Dispositivi_di_rete" TargetMode="External"/><Relationship Id="rId14" Type="http://schemas.openxmlformats.org/officeDocument/2006/relationships/hyperlink" Target="https://it.wikipedia.org/wiki/Palmar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getsignal.com/tools/visual-tracer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Wingdings" charset="2"/>
              <a:buChar char="v"/>
            </a:pPr>
            <a:r>
              <a:rPr lang="en-US" sz="2400" i="1" dirty="0" smtClean="0"/>
              <a:t>ALL’AUTORITA’ GIUDIZIARIA: POLIZIA GIUDIZIARIA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i="1" dirty="0" smtClean="0"/>
              <a:t>STUDI LEGALI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i="1" dirty="0" smtClean="0"/>
              <a:t>MANDATO AD INVESTIGATORI PRIVATI</a:t>
            </a:r>
            <a:endParaRPr 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SEGNALAZIONI</a:t>
            </a:r>
            <a:endParaRPr lang="en-US" sz="6000" b="1" cap="none" spc="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340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219200" y="3630705"/>
            <a:ext cx="6400800" cy="276113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2000" dirty="0" smtClean="0">
                <a:solidFill>
                  <a:srgbClr val="FFC000"/>
                </a:solidFill>
              </a:rPr>
              <a:t>Richiedere ai “provider </a:t>
            </a:r>
            <a:r>
              <a:rPr lang="it-IT" sz="2000" dirty="0" err="1" smtClean="0">
                <a:solidFill>
                  <a:srgbClr val="FFC000"/>
                </a:solidFill>
              </a:rPr>
              <a:t>email</a:t>
            </a:r>
            <a:r>
              <a:rPr lang="it-IT" sz="2000" dirty="0" smtClean="0">
                <a:solidFill>
                  <a:srgbClr val="FFC000"/>
                </a:solidFill>
              </a:rPr>
              <a:t>” i dati di chi abbia “acceso” la casella di posta “diffamatrice”, e l’IP:</a:t>
            </a:r>
          </a:p>
          <a:p>
            <a:pPr algn="just"/>
            <a:r>
              <a:rPr lang="it-IT" sz="2000" dirty="0" smtClean="0">
                <a:solidFill>
                  <a:srgbClr val="FFC000"/>
                </a:solidFill>
              </a:rPr>
              <a:t>Un </a:t>
            </a:r>
            <a:r>
              <a:rPr lang="it-IT" sz="2000" b="1" dirty="0" smtClean="0">
                <a:solidFill>
                  <a:srgbClr val="FFC000"/>
                </a:solidFill>
              </a:rPr>
              <a:t>indirizzo IP</a:t>
            </a:r>
            <a:r>
              <a:rPr lang="it-IT" sz="2000" dirty="0" smtClean="0">
                <a:solidFill>
                  <a:srgbClr val="FFC000"/>
                </a:solidFill>
              </a:rPr>
              <a:t> (dall'inglese </a:t>
            </a:r>
            <a:r>
              <a:rPr lang="it-IT" sz="2000" b="1" dirty="0" smtClean="0">
                <a:solidFill>
                  <a:srgbClr val="FFC000"/>
                </a:solidFill>
              </a:rPr>
              <a:t>Internet </a:t>
            </a:r>
            <a:r>
              <a:rPr lang="it-IT" sz="2000" b="1" dirty="0" err="1" smtClean="0">
                <a:solidFill>
                  <a:srgbClr val="FFC000"/>
                </a:solidFill>
              </a:rPr>
              <a:t>Protocol</a:t>
            </a:r>
            <a:r>
              <a:rPr lang="it-IT" sz="2000" b="1" dirty="0" smtClean="0">
                <a:solidFill>
                  <a:srgbClr val="FFC000"/>
                </a:solidFill>
              </a:rPr>
              <a:t> </a:t>
            </a:r>
            <a:r>
              <a:rPr lang="it-IT" sz="2000" b="1" dirty="0" err="1" smtClean="0">
                <a:solidFill>
                  <a:srgbClr val="FFC000"/>
                </a:solidFill>
              </a:rPr>
              <a:t>address</a:t>
            </a:r>
            <a:r>
              <a:rPr lang="it-IT" sz="2000" dirty="0" smtClean="0">
                <a:solidFill>
                  <a:srgbClr val="FFC000"/>
                </a:solidFill>
              </a:rPr>
              <a:t>) - in </a:t>
            </a:r>
            <a:r>
              <a:rPr lang="it-IT" sz="2000" dirty="0" smtClean="0">
                <a:solidFill>
                  <a:srgbClr val="FFC000"/>
                </a:solidFill>
                <a:hlinkClick r:id="rId2"/>
              </a:rPr>
              <a:t>informatica e nelle </a:t>
            </a:r>
            <a:r>
              <a:rPr lang="it-IT" sz="2000" dirty="0" smtClean="0">
                <a:solidFill>
                  <a:srgbClr val="FFC000"/>
                </a:solidFill>
                <a:hlinkClick r:id="rId3"/>
              </a:rPr>
              <a:t>telecomunicazioni - è un'etichetta numerica che identifica univocamente un dispositivo detto </a:t>
            </a:r>
            <a:r>
              <a:rPr lang="it-IT" sz="2000" i="1" dirty="0" err="1" smtClean="0">
                <a:solidFill>
                  <a:srgbClr val="FFC000"/>
                </a:solidFill>
                <a:hlinkClick r:id="rId4"/>
              </a:rPr>
              <a:t>host</a:t>
            </a:r>
            <a:r>
              <a:rPr lang="it-IT" sz="2000" i="1" dirty="0" smtClean="0">
                <a:solidFill>
                  <a:srgbClr val="FFC000"/>
                </a:solidFill>
                <a:hlinkClick r:id="rId4"/>
              </a:rPr>
              <a:t> collegato a una </a:t>
            </a:r>
            <a:r>
              <a:rPr lang="it-IT" sz="2000" i="1" dirty="0" smtClean="0">
                <a:solidFill>
                  <a:srgbClr val="FFC000"/>
                </a:solidFill>
                <a:hlinkClick r:id="rId5"/>
              </a:rPr>
              <a:t>rete informatica che utilizza l'</a:t>
            </a:r>
            <a:r>
              <a:rPr lang="it-IT" sz="2000" i="1" dirty="0" smtClean="0">
                <a:solidFill>
                  <a:srgbClr val="FFC000"/>
                </a:solidFill>
                <a:hlinkClick r:id="rId6"/>
              </a:rPr>
              <a:t>Internet </a:t>
            </a:r>
            <a:r>
              <a:rPr lang="it-IT" sz="2000" i="1" dirty="0" err="1" smtClean="0">
                <a:solidFill>
                  <a:srgbClr val="FFC000"/>
                </a:solidFill>
                <a:hlinkClick r:id="rId6"/>
              </a:rPr>
              <a:t>Protocol</a:t>
            </a:r>
            <a:r>
              <a:rPr lang="it-IT" sz="2000" i="1" dirty="0" smtClean="0">
                <a:solidFill>
                  <a:srgbClr val="FFC000"/>
                </a:solidFill>
                <a:hlinkClick r:id="rId6"/>
              </a:rPr>
              <a:t> come </a:t>
            </a:r>
            <a:r>
              <a:rPr lang="it-IT" sz="2000" i="1" dirty="0" smtClean="0">
                <a:solidFill>
                  <a:srgbClr val="FFC000"/>
                </a:solidFill>
                <a:hlinkClick r:id="rId7"/>
              </a:rPr>
              <a:t>protocollo di rete.</a:t>
            </a:r>
          </a:p>
          <a:p>
            <a:pPr algn="just"/>
            <a:r>
              <a:rPr lang="it-IT" sz="2000" dirty="0" smtClean="0">
                <a:solidFill>
                  <a:srgbClr val="FFC000"/>
                </a:solidFill>
              </a:rPr>
              <a:t>Assolve essenzialmente a due funzioni: identificare un dispositivo sulla rete e di conseguenza fornire il percorso per essere raggiunto da un altro </a:t>
            </a:r>
            <a:r>
              <a:rPr lang="it-IT" sz="2000" dirty="0" smtClean="0">
                <a:solidFill>
                  <a:srgbClr val="FFC000"/>
                </a:solidFill>
                <a:hlinkClick r:id="rId8"/>
              </a:rPr>
              <a:t>terminale o </a:t>
            </a:r>
            <a:r>
              <a:rPr lang="it-IT" sz="2000" dirty="0" smtClean="0">
                <a:solidFill>
                  <a:srgbClr val="FFC000"/>
                </a:solidFill>
                <a:hlinkClick r:id="rId9"/>
              </a:rPr>
              <a:t>dispositivo di rete in una comunicazione dati a </a:t>
            </a:r>
            <a:r>
              <a:rPr lang="it-IT" sz="2000" dirty="0" smtClean="0">
                <a:solidFill>
                  <a:srgbClr val="FFC000"/>
                </a:solidFill>
                <a:hlinkClick r:id="rId10"/>
              </a:rPr>
              <a:t>pacchetto. L'indirizzo IP viene assegnato a una </a:t>
            </a:r>
            <a:r>
              <a:rPr lang="it-IT" sz="2000" i="1" dirty="0" smtClean="0">
                <a:solidFill>
                  <a:srgbClr val="FFC000"/>
                </a:solidFill>
                <a:hlinkClick r:id="rId11"/>
              </a:rPr>
              <a:t>interfaccia (ad esempio una </a:t>
            </a:r>
            <a:r>
              <a:rPr lang="it-IT" sz="2000" i="1" dirty="0" smtClean="0">
                <a:solidFill>
                  <a:srgbClr val="FFC000"/>
                </a:solidFill>
                <a:hlinkClick r:id="rId12"/>
              </a:rPr>
              <a:t>scheda di rete) che identifica l'</a:t>
            </a:r>
            <a:r>
              <a:rPr lang="it-IT" sz="2000" i="1" dirty="0" err="1" smtClean="0">
                <a:solidFill>
                  <a:srgbClr val="FFC000"/>
                </a:solidFill>
                <a:hlinkClick r:id="rId4"/>
              </a:rPr>
              <a:t>host</a:t>
            </a:r>
            <a:r>
              <a:rPr lang="it-IT" sz="2000" i="1" dirty="0" smtClean="0">
                <a:solidFill>
                  <a:srgbClr val="FFC000"/>
                </a:solidFill>
                <a:hlinkClick r:id="rId4"/>
              </a:rPr>
              <a:t> di rete, che può essere un </a:t>
            </a:r>
            <a:r>
              <a:rPr lang="it-IT" sz="2000" i="1" dirty="0" smtClean="0">
                <a:solidFill>
                  <a:srgbClr val="FFC000"/>
                </a:solidFill>
                <a:hlinkClick r:id="rId13"/>
              </a:rPr>
              <a:t>personal computer, un </a:t>
            </a:r>
            <a:r>
              <a:rPr lang="it-IT" sz="2000" i="1" dirty="0" smtClean="0">
                <a:solidFill>
                  <a:srgbClr val="FFC000"/>
                </a:solidFill>
                <a:hlinkClick r:id="rId14"/>
              </a:rPr>
              <a:t>palmare, uno </a:t>
            </a:r>
            <a:r>
              <a:rPr lang="it-IT" sz="2000" i="1" dirty="0" err="1" smtClean="0">
                <a:solidFill>
                  <a:srgbClr val="FFC000"/>
                </a:solidFill>
                <a:hlinkClick r:id="rId15"/>
              </a:rPr>
              <a:t>smartphone</a:t>
            </a:r>
            <a:r>
              <a:rPr lang="it-IT" sz="2000" i="1" dirty="0" smtClean="0">
                <a:solidFill>
                  <a:srgbClr val="FFC000"/>
                </a:solidFill>
                <a:hlinkClick r:id="rId15"/>
              </a:rPr>
              <a:t>, un </a:t>
            </a:r>
            <a:r>
              <a:rPr lang="it-IT" sz="2000" i="1" dirty="0" smtClean="0">
                <a:solidFill>
                  <a:srgbClr val="FFC000"/>
                </a:solidFill>
                <a:hlinkClick r:id="rId16"/>
              </a:rPr>
              <a:t>router, o anche un </a:t>
            </a:r>
            <a:r>
              <a:rPr lang="it-IT" sz="2000" i="1" dirty="0" smtClean="0">
                <a:solidFill>
                  <a:srgbClr val="FFC000"/>
                </a:solidFill>
                <a:hlinkClick r:id="rId17"/>
              </a:rPr>
              <a:t>elettrodomestico. Va considerato, infatti, che un </a:t>
            </a:r>
            <a:r>
              <a:rPr lang="it-IT" sz="2000" i="1" dirty="0" err="1" smtClean="0">
                <a:solidFill>
                  <a:srgbClr val="FFC000"/>
                </a:solidFill>
                <a:hlinkClick r:id="rId17"/>
              </a:rPr>
              <a:t>host</a:t>
            </a:r>
            <a:r>
              <a:rPr lang="it-IT" sz="2000" i="1" dirty="0" smtClean="0">
                <a:solidFill>
                  <a:srgbClr val="FFC000"/>
                </a:solidFill>
                <a:hlinkClick r:id="rId17"/>
              </a:rPr>
              <a:t> può contenere più di una interfaccia: ad esempio, un router ha diverse interfacce (minimo due) per ognuna delle quali occorre un indirizzo IP.</a:t>
            </a:r>
            <a:endParaRPr lang="it-IT" sz="2000" dirty="0" smtClean="0">
              <a:solidFill>
                <a:srgbClr val="FFC000"/>
              </a:solidFill>
            </a:endParaRPr>
          </a:p>
          <a:p>
            <a:endParaRPr lang="it-IT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85800" y="1228166"/>
            <a:ext cx="7772400" cy="1048869"/>
          </a:xfrm>
        </p:spPr>
        <p:txBody>
          <a:bodyPr/>
          <a:lstStyle/>
          <a:p>
            <a:r>
              <a:rPr lang="it-IT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ATTIVITA’ EFFETTUABILI</a:t>
            </a:r>
            <a:endParaRPr lang="it-IT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219200" y="3886199"/>
            <a:ext cx="6400800" cy="2173941"/>
          </a:xfrm>
        </p:spPr>
        <p:txBody>
          <a:bodyPr>
            <a:noAutofit/>
          </a:bodyPr>
          <a:lstStyle/>
          <a:p>
            <a:pPr algn="just"/>
            <a:r>
              <a:rPr lang="it-IT" sz="1600" dirty="0" smtClean="0"/>
              <a:t>L'obbligo di conservazione dei file di log (data </a:t>
            </a:r>
            <a:r>
              <a:rPr lang="it-IT" sz="1600" dirty="0" err="1" smtClean="0"/>
              <a:t>retention</a:t>
            </a:r>
            <a:r>
              <a:rPr lang="it-IT" sz="1600" dirty="0" smtClean="0"/>
              <a:t>) è previsto esclusivamente in capo ai fornitori di servizi di comunicazione elettronica accessibili al pubblico su reti pubbliche di comunicazione (art. 132 del D.lgs. 196/2003 come modificato dalla l. 48/2008 e dal D.Lgs</a:t>
            </a:r>
            <a:r>
              <a:rPr lang="it-IT" sz="1600" dirty="0" err="1" smtClean="0"/>
              <a:t>.109/2</a:t>
            </a:r>
            <a:r>
              <a:rPr lang="it-IT" sz="1600" dirty="0" smtClean="0"/>
              <a:t>008), i quali possono essere acquisiti solo con decreto motivato del Giudice o istanza del Pubblico Ministero o del difensore, indipendentemente dal tipo di reato.</a:t>
            </a:r>
          </a:p>
          <a:p>
            <a:endParaRPr lang="it-IT" sz="1600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699453"/>
          </a:xfrm>
        </p:spPr>
        <p:txBody>
          <a:bodyPr/>
          <a:lstStyle/>
          <a:p>
            <a:r>
              <a:rPr lang="it-IT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COME OTTENERLI</a:t>
            </a:r>
            <a:endParaRPr lang="it-IT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Limiti temporali</a:t>
            </a:r>
            <a:endParaRPr lang="it-IT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limiti di data </a:t>
            </a:r>
            <a:r>
              <a:rPr lang="it-IT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retention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stabiliti dall'ex. art. 132 d.lgs. 196/2003, sono  massimo 12 mesi. </a:t>
            </a:r>
          </a:p>
          <a:p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Così facendo si eviterà un'inutile risposta negativa da parte del fornitore di servizi. </a:t>
            </a:r>
          </a:p>
          <a:p>
            <a:pPr>
              <a:lnSpc>
                <a:spcPct val="150000"/>
              </a:lnSpc>
            </a:pP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Nel caso in esame, il periodo da considerare non va contemplato ovviamente dal momento della presentazione della querela\mandato </a:t>
            </a:r>
            <a:r>
              <a:rPr lang="it-IT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investigatio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ma sulla data di pubblicazione della risorsa</a:t>
            </a:r>
          </a:p>
          <a:p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web incriminata. Tale data, la si evince dalla risposta del Content Provider.</a:t>
            </a:r>
          </a:p>
          <a:p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Quindi nel caso in cui non siano passati più di 12 mesi dall'evento in esame, l'investigatore si troverà di fronte ad un vincolo di non procedibilità tecnica, ossia</a:t>
            </a:r>
          </a:p>
          <a:p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della cancellazione dei file di log.</a:t>
            </a:r>
          </a:p>
          <a:p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CONSIGLI</a:t>
            </a:r>
            <a:endParaRPr lang="it-IT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Registrare i colloqui oltre che verbalizzarli, al fine di evitare una “ritrattazione” futura </a:t>
            </a:r>
            <a:r>
              <a:rPr lang="it-IT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e\o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accuse di aver male interpretato l’oggetto della segnalazione;</a:t>
            </a:r>
          </a:p>
          <a:p>
            <a:pPr algn="just"/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Verificare con un legale le mosse da intraprendere d’iniziativa (controllo mail </a:t>
            </a:r>
            <a:r>
              <a:rPr lang="it-IT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e\o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postazione di lavoro) prima di portare la segnalazione all’Autorità Giudiziaria o agli enti preposti.</a:t>
            </a:r>
            <a:endParaRPr lang="it-IT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POLIZIA GIUDIZIARIA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CARABINIERI </a:t>
            </a:r>
            <a:r>
              <a:rPr lang="mr-IN" sz="24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–</a:t>
            </a:r>
            <a:r>
              <a:rPr lang="en-US" sz="24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POLIZIA </a:t>
            </a:r>
            <a:r>
              <a:rPr lang="mr-IN" sz="24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–</a:t>
            </a:r>
            <a:r>
              <a:rPr lang="en-US" sz="24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GUARDIA DI FINANZA</a:t>
            </a:r>
          </a:p>
          <a:p>
            <a:pPr algn="ctr"/>
            <a:r>
              <a:rPr lang="en-US" sz="2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POSSIBILITA’ DI USARE STRUMENTI D’ATTACCO COME INTERCETTAZIONI TELEFONICHE, AMBIENTALI, VIDEO E TROJAN NEI COMPUTER E PERSONALE QUALIFICATO;</a:t>
            </a:r>
          </a:p>
          <a:p>
            <a:pPr algn="ctr"/>
            <a:r>
              <a:rPr lang="en-US" sz="2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UTILIZZO DI PERITI GRAFOLOGICI, TECNICI INFORMATICI ETC.</a:t>
            </a:r>
          </a:p>
          <a:p>
            <a:pPr algn="ctr"/>
            <a:r>
              <a:rPr lang="en-US" sz="2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ESIME IL RESPONSABILE DELL’ANTICORRUZIONE DA RESPONABILITA’ FUTURE PER LA MANCATA O TARDIVA SEGNALAZIONE , ANCHE IN RELAZIONE A D ESPOSTI SULLA SALUTE PUBBLICA  NEI LUOGHI DI LAVORO</a:t>
            </a:r>
            <a:endParaRPr lang="en-US" sz="2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363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INVESTIGATORI PRIVATI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POSSIBILITA’ DI ESEGUIRE ACCERTAMENTI CON DISCREZIONE, UTILIZZANDO:</a:t>
            </a:r>
          </a:p>
          <a:p>
            <a:pPr lvl="1"/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PEDINAMENTI ANCHE CON GPS SU AUTOVETTURE;</a:t>
            </a:r>
          </a:p>
          <a:p>
            <a:pPr lvl="1"/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INSTALLAZIONE DI VIDEOCAMERE DI SORVEGLIANZA;</a:t>
            </a:r>
          </a:p>
          <a:p>
            <a:pPr lvl="1"/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UTILIZZO DI PERITI GRAFOLOGICI O TECNICI INFORMATICI ANCHE PER ESAMINARE TABULATI TELEFONICI DA RICHIEDERE AI GESTORI IN FORZA DI MANDATO DIFENSIVO;</a:t>
            </a:r>
          </a:p>
          <a:p>
            <a:pPr lvl="1"/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AUDIZIONE DI PERSONE INFORMATE SUI FATTI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16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SEGNALAZIONI  ANONIME</a:t>
            </a:r>
            <a:endParaRPr lang="it-IT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SEGNALAZIONI CARTACEE:</a:t>
            </a:r>
          </a:p>
          <a:p>
            <a:pPr lvl="1" algn="just"/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TOCCARE IL MENO POSSIBILE LA MISSIVA (MEGLIO ANCORA SE CONTENUTA IN UNA BUSTA). RIPORLA IN UNA BUSTA </a:t>
            </a:r>
            <a:r>
              <a:rPr lang="it-IT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CELLOPHAN;</a:t>
            </a:r>
          </a:p>
          <a:p>
            <a:pPr lvl="1" algn="just"/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 SCRITTA A MANO (ANCHE SOLO NELL’INDIRIZZO) POSSIBILITA’ </a:t>
            </a:r>
            <a:r>
              <a:rPr lang="it-IT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COMPARAZIONE GRAFICA E RILIEVO IMPRONTE;</a:t>
            </a:r>
          </a:p>
          <a:p>
            <a:pPr algn="just"/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SEGNALAZIONI SCRITTE A COMPUTER:</a:t>
            </a:r>
          </a:p>
          <a:p>
            <a:pPr lvl="1" algn="just"/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 SCRITTA A COMPUTER, ANALISI DEL TESTO E DELLO STILE UTILIZZATO, NONCHE’ DELLA RICORRENZA </a:t>
            </a:r>
            <a:r>
              <a:rPr lang="it-IT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PAROLE O FRASI;</a:t>
            </a:r>
          </a:p>
          <a:p>
            <a:pPr lvl="1" algn="just"/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ANALOGA PROCEDURA PER ISOLARE LA MISSIVA PER LA RICERCA EVENTUALMENTE </a:t>
            </a:r>
            <a:r>
              <a:rPr lang="it-IT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IMPRONTE.</a:t>
            </a:r>
          </a:p>
          <a:p>
            <a:pPr lvl="1" algn="just"/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CREARE CANALE PER RICEVERE MAIL ANONIME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sz="2800" dirty="0" smtClean="0"/>
              <a:t>UTILIZZARE </a:t>
            </a:r>
            <a:r>
              <a:rPr lang="it-IT" sz="2800" dirty="0" smtClean="0"/>
              <a:t>PROVIDER </a:t>
            </a:r>
            <a:r>
              <a:rPr lang="it-IT" sz="2800" dirty="0" smtClean="0"/>
              <a:t>CHE FORNISCONO IL SERVIZIO (GRATUITO\PAGAMENTO)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800" dirty="0" smtClean="0"/>
              <a:t>FORNIRE UN INDIRIZZO DEDICATO AI DIPENDENTI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800" dirty="0" smtClean="0"/>
              <a:t>QUANTO SOPRA COMPORTA CHIARAMENTE RISCHI DI RICEVERE MAIL CALUNNIOSE E\O DIFFAMATORIE.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800" dirty="0" smtClean="0"/>
              <a:t>ATTENTA ANALISI E GESTIONE DELLE MAIL DI CUI SOPRA</a:t>
            </a:r>
          </a:p>
          <a:p>
            <a:pPr>
              <a:buFont typeface="Wingdings" panose="05000000000000000000" pitchFamily="2" charset="2"/>
              <a:buChar char="v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2355056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Esempi di provider che forniscono il servizio di mail anonime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sz="2800" dirty="0" smtClean="0">
                <a:solidFill>
                  <a:srgbClr val="FFC000"/>
                </a:solidFill>
              </a:rPr>
              <a:t>PROTONMAIL: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1800" dirty="0"/>
              <a:t>Proteggi le tue comunicazioni con </a:t>
            </a:r>
            <a:r>
              <a:rPr lang="it-IT" sz="1800" dirty="0" err="1"/>
              <a:t>ProtonMail</a:t>
            </a:r>
            <a:r>
              <a:rPr lang="it-IT" sz="1800" dirty="0"/>
              <a:t>, uno dei servizi più sicuri di posta elettronica via Web. Sviluppata dal </a:t>
            </a:r>
            <a:r>
              <a:rPr lang="it-IT" sz="1800" dirty="0" err="1"/>
              <a:t>Cern</a:t>
            </a:r>
            <a:r>
              <a:rPr lang="it-IT" sz="1800" dirty="0"/>
              <a:t> di Ginevra, </a:t>
            </a:r>
            <a:r>
              <a:rPr lang="it-IT" sz="1800" dirty="0" err="1"/>
              <a:t>ProtonMail</a:t>
            </a:r>
            <a:r>
              <a:rPr lang="it-IT" sz="1800" dirty="0"/>
              <a:t> supporta la crittografia end-to-end e consente di inviare messaggi che si autodistruggono ed in completo anonimato. </a:t>
            </a:r>
            <a:r>
              <a:rPr lang="it-IT" sz="1800" dirty="0" err="1"/>
              <a:t>ProtonMail</a:t>
            </a:r>
            <a:r>
              <a:rPr lang="it-IT" sz="1800" dirty="0"/>
              <a:t> può essere utilizzato su qualsiasi dispositivo senza software da installare. Le email di </a:t>
            </a:r>
            <a:r>
              <a:rPr lang="it-IT" sz="1800" dirty="0" err="1"/>
              <a:t>ProtonMail</a:t>
            </a:r>
            <a:r>
              <a:rPr lang="it-IT" sz="1800" dirty="0"/>
              <a:t> sono sicure e pienamente compatibili con altri provider di posta </a:t>
            </a:r>
            <a:r>
              <a:rPr lang="it-IT" sz="1800" dirty="0" smtClean="0"/>
              <a:t>elettronica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800" dirty="0" smtClean="0">
                <a:solidFill>
                  <a:srgbClr val="FFC000"/>
                </a:solidFill>
              </a:rPr>
              <a:t>ANONEMAIL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1900" dirty="0" err="1"/>
              <a:t>Anonemail</a:t>
            </a:r>
            <a:r>
              <a:rPr lang="it-IT" sz="1900" dirty="0"/>
              <a:t> è un semplice e veloce servizio per inviare email anonime. Il servizio gratuito, mette a disposizione un </a:t>
            </a:r>
            <a:r>
              <a:rPr lang="it-IT" sz="1900" dirty="0" err="1"/>
              <a:t>form</a:t>
            </a:r>
            <a:r>
              <a:rPr lang="it-IT" sz="1900" dirty="0"/>
              <a:t> online nel quale inserire </a:t>
            </a:r>
            <a:r>
              <a:rPr lang="it-IT" sz="1900" dirty="0" smtClean="0"/>
              <a:t>l’indirizzo </a:t>
            </a:r>
            <a:r>
              <a:rPr lang="it-IT" sz="1900" dirty="0"/>
              <a:t>del destinatario, l'oggetto ed il testo del messaggio</a:t>
            </a:r>
            <a:endParaRPr lang="it-IT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948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PROVIDER GRATUITI DI MAIL ANONIME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sz="2800" dirty="0" smtClean="0">
                <a:solidFill>
                  <a:srgbClr val="FFC000"/>
                </a:solidFill>
              </a:rPr>
              <a:t>SEND ANONYMOUSE MAIL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800" dirty="0" err="1"/>
              <a:t>Send</a:t>
            </a:r>
            <a:r>
              <a:rPr lang="it-IT" sz="2800" dirty="0"/>
              <a:t> </a:t>
            </a:r>
            <a:r>
              <a:rPr lang="it-IT" sz="2800" dirty="0" err="1"/>
              <a:t>anonymouse</a:t>
            </a:r>
            <a:r>
              <a:rPr lang="it-IT" sz="2800" dirty="0"/>
              <a:t> mail mette a disposizione un </a:t>
            </a:r>
            <a:r>
              <a:rPr lang="it-IT" sz="2800" dirty="0" err="1"/>
              <a:t>form</a:t>
            </a:r>
            <a:r>
              <a:rPr lang="it-IT" sz="2800" dirty="0"/>
              <a:t> online protetto da codice </a:t>
            </a:r>
            <a:r>
              <a:rPr lang="it-IT" sz="2800" dirty="0" err="1"/>
              <a:t>captcha</a:t>
            </a:r>
            <a:r>
              <a:rPr lang="it-IT" sz="2800" dirty="0"/>
              <a:t> per poter inviare messaggi alle caselle di posta. Il servizio offre la possibilità in sostanza di inviare messaggi 'anonimi' personalizzando anche l'indirizzo e-mail del mittente</a:t>
            </a:r>
            <a:r>
              <a:rPr lang="it-IT" sz="28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800" u="sng" dirty="0" smtClean="0">
                <a:solidFill>
                  <a:srgbClr val="FFC000"/>
                </a:solidFill>
              </a:rPr>
              <a:t>Molto pericolosa perché si potrebbe copiare un indirizzo mail di un collega</a:t>
            </a:r>
            <a:r>
              <a:rPr lang="it-IT" sz="2800" dirty="0" smtClean="0">
                <a:solidFill>
                  <a:srgbClr val="FFC000"/>
                </a:solidFill>
              </a:rPr>
              <a:t>……</a:t>
            </a:r>
            <a:endParaRPr lang="it-IT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7451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>
                <a:solidFill>
                  <a:srgbClr val="FFC000"/>
                </a:solidFill>
              </a:rPr>
              <a:t>LINK ANONIMI CHE SI AUTODISTRUGGONO</a:t>
            </a:r>
            <a:endParaRPr lang="it-IT" sz="3200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sz="2800" dirty="0" err="1"/>
              <a:t>Destructing</a:t>
            </a:r>
            <a:r>
              <a:rPr lang="it-IT" sz="2800" dirty="0"/>
              <a:t> </a:t>
            </a:r>
            <a:r>
              <a:rPr lang="it-IT" sz="2800" dirty="0" err="1"/>
              <a:t>message</a:t>
            </a:r>
            <a:r>
              <a:rPr lang="it-IT" sz="2800" dirty="0"/>
              <a:t> è un servizio gratuito che offre la possibilità di generare link a pagine web che contengono i nostri messaggi che una volta letti vengono automaticamente distrutti alla scadenza del tempo preventivamente prestabilito (da 15 sec. a 5 min.). Il servizio offre anche l'opzione di inviare il link direttamente ad una casella di posta del destinatario. Utile per inviare messaggi in anonimato di cui non rimane traccia</a:t>
            </a:r>
            <a:r>
              <a:rPr lang="it-IT" sz="2800" dirty="0" smtClean="0"/>
              <a:t>.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51712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SEGNALAZIONI ATTRAVERSO MAIL ANONIME</a:t>
            </a:r>
            <a:endParaRPr lang="it-IT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PER RINTRACCIARE E TROVARE UNA PERSONA O, ALMENO, IL POSTO DA CUI UNO HA INVIATO UNA EMAIL, BASTA APRIRE IL MESSAGGIO </a:t>
            </a:r>
            <a:r>
              <a:rPr lang="it-IT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DI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POSTA ELETTRONICA E CATTURARE L'INDIRIZZO IP DEL MITTENTE;</a:t>
            </a:r>
          </a:p>
          <a:p>
            <a:pPr algn="just"/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 ESEMPIO, SU GMAIL, PER VEDERE LA SORGENTE </a:t>
            </a:r>
            <a:r>
              <a:rPr lang="it-IT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UN MESSAGGIO E L'IP DEL MITTENTE, SI DEVE APRIRE UNA EMAIL E SI DEVE CLICCARE, DAL MENU A TENDINA CHE STA A DESTRA (DOVE </a:t>
            </a:r>
            <a:r>
              <a:rPr lang="it-IT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C'È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"</a:t>
            </a:r>
            <a:r>
              <a:rPr lang="it-IT" b="1" i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RISPONDI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"), LA VOCE: "</a:t>
            </a:r>
            <a:r>
              <a:rPr lang="it-IT" b="1" i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MOSTRA ORIGINALE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".</a:t>
            </a:r>
          </a:p>
          <a:p>
            <a:pPr algn="just"/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SECONDA DELLA CONFIGURAZIONE DEL SERVER </a:t>
            </a:r>
            <a:r>
              <a:rPr lang="it-IT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POSTA ELETTRONICA USATO DAL MITTENTE ED A SECONDA DEL SERVIZIO MAIL UTILIZZATO PER RICEVERE E LEGGERE LE EMAIL, SI PUÒ QUINDI TROVARE L'IP CERCANDOLO NELLA INTESTAZIONE DEL MESSAGGIO. </a:t>
            </a:r>
          </a:p>
          <a:p>
            <a:pPr algn="just"/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QUANDO SI OTTIENE UN INDIRIZZO IP VERO, ALLORA SI PUÒ ANDARE SUL SITO 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VISUAL TRACE ROUTE</a:t>
            </a:r>
            <a:r>
              <a:rPr lang="it-IT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 INDIVIDUARE DA DOVE È STATA SCRITTA LA MAIL SULLA MAPPA MONDIALE</a:t>
            </a:r>
            <a:r>
              <a:rPr lang="it-IT" dirty="0" smtClean="0"/>
              <a:t>.</a:t>
            </a:r>
            <a:endParaRPr lang="it-IT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109</TotalTime>
  <Words>1100</Words>
  <Application>Microsoft Office PowerPoint</Application>
  <PresentationFormat>Presentazione su schermo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Horizon</vt:lpstr>
      <vt:lpstr>SEGNALAZIONI</vt:lpstr>
      <vt:lpstr>POLIZIA GIUDIZIARIA</vt:lpstr>
      <vt:lpstr>INVESTIGATORI PRIVATI</vt:lpstr>
      <vt:lpstr>SEGNALAZIONI  ANONIME</vt:lpstr>
      <vt:lpstr>CREARE CANALE PER RICEVERE MAIL ANONIME</vt:lpstr>
      <vt:lpstr>Esempi di provider che forniscono il servizio di mail anonime</vt:lpstr>
      <vt:lpstr>PROVIDER GRATUITI DI MAIL ANONIME</vt:lpstr>
      <vt:lpstr>LINK ANONIMI CHE SI AUTODISTRUGGONO</vt:lpstr>
      <vt:lpstr>SEGNALAZIONI ATTRAVERSO MAIL ANONIME</vt:lpstr>
      <vt:lpstr>ATTIVITA’ EFFETTUABILI</vt:lpstr>
      <vt:lpstr>COME OTTENERLI</vt:lpstr>
      <vt:lpstr>Limiti temporali</vt:lpstr>
      <vt:lpstr>CONSIGLI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SEGNALAZIONI</dc:title>
  <dc:creator>Massimo</dc:creator>
  <cp:lastModifiedBy>Verzotto</cp:lastModifiedBy>
  <cp:revision>18</cp:revision>
  <dcterms:created xsi:type="dcterms:W3CDTF">2017-11-21T17:42:23Z</dcterms:created>
  <dcterms:modified xsi:type="dcterms:W3CDTF">2018-03-27T09:36:48Z</dcterms:modified>
</cp:coreProperties>
</file>