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9" r:id="rId2"/>
    <p:sldId id="257" r:id="rId3"/>
    <p:sldId id="258" r:id="rId4"/>
    <p:sldId id="259" r:id="rId5"/>
    <p:sldId id="280" r:id="rId6"/>
    <p:sldId id="261" r:id="rId7"/>
    <p:sldId id="262" r:id="rId8"/>
    <p:sldId id="272" r:id="rId9"/>
    <p:sldId id="263" r:id="rId10"/>
    <p:sldId id="284" r:id="rId11"/>
    <p:sldId id="264" r:id="rId12"/>
    <p:sldId id="265" r:id="rId13"/>
    <p:sldId id="269" r:id="rId14"/>
    <p:sldId id="274" r:id="rId15"/>
    <p:sldId id="266" r:id="rId16"/>
    <p:sldId id="267" r:id="rId17"/>
    <p:sldId id="268" r:id="rId18"/>
    <p:sldId id="270" r:id="rId19"/>
    <p:sldId id="271" r:id="rId20"/>
    <p:sldId id="283" r:id="rId21"/>
    <p:sldId id="273" r:id="rId22"/>
    <p:sldId id="276" r:id="rId23"/>
    <p:sldId id="275" r:id="rId24"/>
    <p:sldId id="282" r:id="rId25"/>
    <p:sldId id="277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4D58-1FA8-4BB4-8215-AE56DDF92A8C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5FDA-C45B-46D8-9679-26A56809952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5FDA-C45B-46D8-9679-26A56809952C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B0586-7A8E-48E1-9584-BDCF6985EAE4}" type="datetimeFigureOut">
              <a:rPr lang="it-IT" smtClean="0"/>
              <a:pPr/>
              <a:t>08/02/2018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1DB05-B7DF-4815-B62B-3F67A5BCD08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it/url?sa=i&amp;rct=j&amp;q=&amp;esrc=s&amp;source=images&amp;cd=&amp;ved=0ahUKEwit0N2st4rYAhXBuBoKHUyrClkQjRwIBw&amp;url=http://explore.imaginepittsburgh.com/now/tag/a-streetcar-named-desire/&amp;psig=AOvVaw0CICyb_Qm0xTJHUwbJQVNF&amp;ust=1513372566365620" TargetMode="Externa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ianakossafos.com/portfolio/a-streetcar-named-desire/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e.linkedin.com/in/susan-riley-stevens-83333273/de" TargetMode="Externa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it/url?sa=i&amp;rct=j&amp;q=&amp;esrc=s&amp;source=images&amp;cd=&amp;ved=0ahUKEwjwxIOKpYrYAhWBuBoKHUn5D00QjRwIBw&amp;url=https://www.walnutstreettheatre.org/season/show/a-streetcar-named-desire&amp;psig=AOvVaw3-ycp_gyiv8iYNDnZpOQfX&amp;ust=1513366903512281" TargetMode="Externa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it/url?sa=i&amp;rct=j&amp;q=&amp;esrc=s&amp;source=images&amp;cd=&amp;ved=0ahUKEwirztGTqYnYAhXDiRoKHSiZD_IQjRwIBw&amp;url=https://www.cinefilos.it/rubriche/film-romantici/un-tram-che-si-chiama-desiderio-film-41880&amp;psig=AOvVaw3Cfjiefkt7g82QKfjzS_UV&amp;ust=1513334682432823" TargetMode="Externa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filmtv.it/film/16877/un-tram-che-si-chiama-desiderio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the-toast.net/2014/02/18/blanche-dubois-age-jess-new-girl/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it/url?sa=i&amp;rct=j&amp;q=&amp;esrc=s&amp;source=images&amp;cd=&amp;ved=0ahUKEwjqjpHor4rYAhUJ2hoKHb6wArUQjRwIBw&amp;url=https://callybeckley.weebly.com/a-streetcar-named-desire.html&amp;psig=AOvVaw2oO0S6FynASPkvhn3kjwbu&amp;ust=1513370801714196" TargetMode="Externa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grederi.blogspot.com/2013/06/cala-il-sipario.html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00232" y="500042"/>
            <a:ext cx="5486400" cy="9239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dirty="0" smtClean="0"/>
              <a:t>      ‘</a:t>
            </a:r>
            <a:r>
              <a:rPr lang="it-IT" sz="3200" dirty="0" smtClean="0"/>
              <a:t>A </a:t>
            </a:r>
            <a:r>
              <a:rPr lang="it-IT" sz="3200" dirty="0" err="1" smtClean="0"/>
              <a:t>streetcar</a:t>
            </a:r>
            <a:r>
              <a:rPr lang="it-IT" sz="3200" dirty="0" smtClean="0"/>
              <a:t> </a:t>
            </a:r>
            <a:r>
              <a:rPr lang="it-IT" sz="3200" dirty="0" err="1" smtClean="0"/>
              <a:t>named</a:t>
            </a:r>
            <a:r>
              <a:rPr lang="it-IT" sz="3200" dirty="0" smtClean="0"/>
              <a:t> </a:t>
            </a:r>
            <a:r>
              <a:rPr lang="it-IT" sz="3200" dirty="0" err="1" smtClean="0"/>
              <a:t>Desire</a:t>
            </a:r>
            <a:r>
              <a:rPr lang="it-IT" sz="2800" dirty="0" smtClean="0"/>
              <a:t>’</a:t>
            </a:r>
            <a:br>
              <a:rPr lang="it-IT" sz="2800" dirty="0" smtClean="0"/>
            </a:br>
            <a:r>
              <a:rPr lang="it-IT" sz="2600" dirty="0" err="1" smtClean="0"/>
              <a:t>by</a:t>
            </a:r>
            <a:r>
              <a:rPr lang="it-IT" sz="2600" dirty="0" smtClean="0"/>
              <a:t> Tennessee Williams           </a:t>
            </a:r>
            <a:endParaRPr lang="it-IT" sz="2600" dirty="0"/>
          </a:p>
        </p:txBody>
      </p:sp>
      <p:pic>
        <p:nvPicPr>
          <p:cNvPr id="38922" name="Picture 10" descr="Risultati immagini per desire street new orleans streetcar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5859" r="5859"/>
          <a:stretch>
            <a:fillRect/>
          </a:stretch>
        </p:blipFill>
        <p:spPr bwMode="auto">
          <a:xfrm>
            <a:off x="2071670" y="1785926"/>
            <a:ext cx="5486400" cy="411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bellereve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8069" y="642918"/>
            <a:ext cx="4224459" cy="5857916"/>
          </a:xfrm>
        </p:spPr>
      </p:pic>
      <p:sp>
        <p:nvSpPr>
          <p:cNvPr id="5" name="Segnaposto testo 3"/>
          <p:cNvSpPr txBox="1">
            <a:spLocks/>
          </p:cNvSpPr>
          <p:nvPr/>
        </p:nvSpPr>
        <p:spPr>
          <a:xfrm>
            <a:off x="357158" y="2357430"/>
            <a:ext cx="3786182" cy="20717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La tenuta della famiglia </a:t>
            </a:r>
            <a:r>
              <a:rPr kumimoji="0" lang="it-IT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DuBois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600" b="1" dirty="0" smtClean="0"/>
              <a:t>Belle </a:t>
            </a:r>
            <a:r>
              <a:rPr lang="it-IT" sz="3600" b="1" dirty="0" err="1" smtClean="0"/>
              <a:t>Rève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Autofit/>
          </a:bodyPr>
          <a:lstStyle/>
          <a:p>
            <a:r>
              <a:rPr lang="it-IT" sz="2800" dirty="0" err="1" smtClean="0"/>
              <a:t>Blanche</a:t>
            </a:r>
            <a:r>
              <a:rPr lang="it-IT" sz="2800" dirty="0" smtClean="0"/>
              <a:t> racconta a Stella di come ha perso la tenuta di famiglia “Belle </a:t>
            </a:r>
            <a:r>
              <a:rPr lang="it-IT" sz="2800" dirty="0" err="1" smtClean="0"/>
              <a:t>Rềve</a:t>
            </a:r>
            <a:r>
              <a:rPr lang="it-IT" sz="2800" dirty="0" smtClean="0"/>
              <a:t>” e che per sopravvivere è stata costretta a fare l’insegnante;</a:t>
            </a:r>
          </a:p>
          <a:p>
            <a:r>
              <a:rPr lang="it-IT" sz="2800" dirty="0" err="1" smtClean="0"/>
              <a:t>Blanche</a:t>
            </a:r>
            <a:r>
              <a:rPr lang="it-IT" sz="2800" dirty="0" smtClean="0"/>
              <a:t>, fragile ed alcolizzata, ha una relazione con un suo allievo al liceo. Scoperta, viene licenziata dal preside della scuola, un certo sig. </a:t>
            </a:r>
            <a:r>
              <a:rPr lang="it-IT" sz="2800" dirty="0" err="1" smtClean="0"/>
              <a:t>Graves</a:t>
            </a:r>
            <a:r>
              <a:rPr lang="it-IT" sz="2800" dirty="0" smtClean="0"/>
              <a:t>. </a:t>
            </a:r>
          </a:p>
          <a:p>
            <a:r>
              <a:rPr lang="it-IT" sz="2800" b="1" dirty="0" err="1" smtClean="0"/>
              <a:t>Graves</a:t>
            </a:r>
            <a:r>
              <a:rPr lang="it-IT" sz="2800" dirty="0" smtClean="0"/>
              <a:t>, in inglese </a:t>
            </a:r>
            <a:r>
              <a:rPr lang="it-IT" sz="2800" b="1" dirty="0" smtClean="0"/>
              <a:t>tombe</a:t>
            </a:r>
            <a:r>
              <a:rPr lang="it-IT" sz="2800" dirty="0" smtClean="0"/>
              <a:t>, riprende il tema principale: </a:t>
            </a:r>
            <a:r>
              <a:rPr lang="it-IT" sz="2800" b="1" dirty="0" smtClean="0"/>
              <a:t>sesso (con un minorenne) e la morte in agguato (</a:t>
            </a:r>
            <a:r>
              <a:rPr lang="it-IT" sz="2800" b="1" dirty="0" err="1" smtClean="0"/>
              <a:t>Graves</a:t>
            </a:r>
            <a:r>
              <a:rPr lang="it-IT" sz="2800" b="1" dirty="0" smtClean="0"/>
              <a:t>).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decesso dei genitori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err="1" smtClean="0"/>
              <a:t>Blanche</a:t>
            </a:r>
            <a:r>
              <a:rPr lang="it-IT" dirty="0" smtClean="0"/>
              <a:t> accusa Stella di averla lasciata sola</a:t>
            </a:r>
          </a:p>
          <a:p>
            <a:pPr>
              <a:buNone/>
            </a:pPr>
            <a:r>
              <a:rPr lang="it-IT" dirty="0" smtClean="0"/>
              <a:t>ad affrontare la morte dei suoi genitori:</a:t>
            </a:r>
          </a:p>
          <a:p>
            <a:r>
              <a:rPr lang="it-IT" dirty="0" smtClean="0"/>
              <a:t>Stella replica: “ Ma se sono venuta al funerale!“            </a:t>
            </a:r>
          </a:p>
          <a:p>
            <a:r>
              <a:rPr lang="it-IT" dirty="0" err="1" smtClean="0"/>
              <a:t>Blanche</a:t>
            </a:r>
            <a:r>
              <a:rPr lang="it-IT" dirty="0" smtClean="0"/>
              <a:t> a sua volta: “ Oh, i funerali sono tranquilli, con tutti quei bei fiori! Io ti parlo della morte, Stella”.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933436"/>
            <a:ext cx="8572560" cy="566738"/>
          </a:xfrm>
        </p:spPr>
        <p:txBody>
          <a:bodyPr>
            <a:noAutofit/>
          </a:bodyPr>
          <a:lstStyle/>
          <a:p>
            <a:pPr algn="ctr"/>
            <a:r>
              <a:rPr lang="it-IT" sz="4400" b="0" dirty="0" smtClean="0"/>
              <a:t>     L’affisso originale del 1947 a Philadelphia</a:t>
            </a:r>
            <a:endParaRPr lang="it-IT" sz="4400" b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71670" y="5481658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latin typeface="+mj-lt"/>
              </a:rPr>
              <a:t>Notare il cast, compreso il grande Karl </a:t>
            </a:r>
            <a:r>
              <a:rPr lang="it-IT" sz="2000" b="1" dirty="0" err="1" smtClean="0">
                <a:latin typeface="+mj-lt"/>
              </a:rPr>
              <a:t>Malden</a:t>
            </a:r>
            <a:r>
              <a:rPr lang="it-IT" sz="2000" b="1" dirty="0" smtClean="0">
                <a:latin typeface="+mj-lt"/>
              </a:rPr>
              <a:t> nella parte di </a:t>
            </a:r>
            <a:r>
              <a:rPr lang="it-IT" sz="2000" b="1" dirty="0" err="1" smtClean="0">
                <a:latin typeface="+mj-lt"/>
              </a:rPr>
              <a:t>Mitch</a:t>
            </a:r>
            <a:r>
              <a:rPr lang="it-IT" sz="2000" b="1" dirty="0" smtClean="0">
                <a:latin typeface="+mj-lt"/>
              </a:rPr>
              <a:t> e Kim Hunter-Stella</a:t>
            </a:r>
            <a:endParaRPr lang="it-IT" sz="2000" b="1" dirty="0">
              <a:latin typeface="+mj-lt"/>
            </a:endParaRPr>
          </a:p>
        </p:txBody>
      </p:sp>
      <p:pic>
        <p:nvPicPr>
          <p:cNvPr id="28674" name="Picture 2" descr="Risultati immagini per A streetcar named desire at the Walnut Street Theatre image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5092" y="1543063"/>
            <a:ext cx="44958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858280" cy="1000132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/>
              <a:t>      </a:t>
            </a:r>
            <a:r>
              <a:rPr lang="it-IT" sz="4400" b="0" dirty="0" smtClean="0"/>
              <a:t>Susan </a:t>
            </a:r>
            <a:r>
              <a:rPr lang="it-IT" sz="4400" b="0" dirty="0" err="1" smtClean="0"/>
              <a:t>Reily</a:t>
            </a:r>
            <a:r>
              <a:rPr lang="it-IT" sz="4400" b="0" dirty="0" smtClean="0"/>
              <a:t> Stevens è </a:t>
            </a:r>
            <a:r>
              <a:rPr lang="it-IT" sz="4400" b="0" dirty="0" err="1" smtClean="0"/>
              <a:t>Blanche</a:t>
            </a:r>
            <a:r>
              <a:rPr lang="it-IT" sz="4400" b="0" dirty="0" smtClean="0"/>
              <a:t/>
            </a:r>
            <a:br>
              <a:rPr lang="it-IT" sz="4400" b="0" dirty="0" smtClean="0"/>
            </a:br>
            <a:r>
              <a:rPr lang="it-IT" sz="4400" b="0" dirty="0" smtClean="0"/>
              <a:t> al </a:t>
            </a:r>
            <a:r>
              <a:rPr lang="it-IT" sz="4400" b="0" dirty="0" err="1" smtClean="0"/>
              <a:t>Walnut</a:t>
            </a:r>
            <a:r>
              <a:rPr lang="it-IT" sz="4400" b="0" dirty="0" smtClean="0"/>
              <a:t> Street </a:t>
            </a:r>
            <a:r>
              <a:rPr lang="it-IT" sz="4400" b="0" dirty="0" err="1" smtClean="0"/>
              <a:t>Theatre</a:t>
            </a:r>
            <a:endParaRPr lang="it-IT" sz="4400" b="0" dirty="0"/>
          </a:p>
        </p:txBody>
      </p:sp>
      <p:pic>
        <p:nvPicPr>
          <p:cNvPr id="29698" name="Picture 2" descr="Risultati immagini per susan riley stevens philadelphia image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2500" b="12500"/>
          <a:stretch>
            <a:fillRect/>
          </a:stretch>
        </p:blipFill>
        <p:spPr bwMode="auto">
          <a:xfrm>
            <a:off x="1871682" y="181453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14282" y="500042"/>
            <a:ext cx="8929718" cy="804862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/>
              <a:t>Susan </a:t>
            </a:r>
            <a:r>
              <a:rPr lang="it-IT" sz="4400" dirty="0" err="1" smtClean="0"/>
              <a:t>Reily</a:t>
            </a:r>
            <a:r>
              <a:rPr lang="it-IT" sz="4400" dirty="0" smtClean="0"/>
              <a:t> Stevens, Sandra </a:t>
            </a:r>
            <a:r>
              <a:rPr lang="it-IT" sz="4400" dirty="0" err="1" smtClean="0"/>
              <a:t>Struthers</a:t>
            </a:r>
            <a:r>
              <a:rPr lang="it-IT" sz="4400" dirty="0" smtClean="0"/>
              <a:t> e Jeffrey </a:t>
            </a:r>
            <a:r>
              <a:rPr lang="it-IT" sz="4400" dirty="0" err="1" smtClean="0"/>
              <a:t>Coon</a:t>
            </a:r>
            <a:r>
              <a:rPr lang="it-IT" sz="4400" dirty="0" smtClean="0"/>
              <a:t> in </a:t>
            </a:r>
            <a:r>
              <a:rPr lang="it-IT" sz="4400" dirty="0" err="1" smtClean="0"/>
              <a:t>Blanche</a:t>
            </a:r>
            <a:r>
              <a:rPr lang="it-IT" sz="4400" dirty="0" smtClean="0"/>
              <a:t>, Stella e Stanley al </a:t>
            </a:r>
            <a:r>
              <a:rPr lang="it-IT" sz="4400" dirty="0" err="1" smtClean="0"/>
              <a:t>Walnut</a:t>
            </a:r>
            <a:r>
              <a:rPr lang="it-IT" sz="4400" dirty="0" smtClean="0"/>
              <a:t> Street </a:t>
            </a:r>
            <a:r>
              <a:rPr lang="it-IT" sz="4400" dirty="0" err="1" smtClean="0"/>
              <a:t>Theatre</a:t>
            </a:r>
            <a:endParaRPr lang="it-IT" sz="4400" dirty="0"/>
          </a:p>
        </p:txBody>
      </p:sp>
      <p:pic>
        <p:nvPicPr>
          <p:cNvPr id="1025" name="Picture 1" descr="https://www.walnutstreettheatre.org/season/images/enlarge/street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86057"/>
            <a:ext cx="5500726" cy="366715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4 of 8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it-IT" sz="4400" b="0" dirty="0" smtClean="0"/>
              <a:t>       Stella e Stanley </a:t>
            </a:r>
            <a:endParaRPr lang="it-IT" sz="4400" b="0" dirty="0"/>
          </a:p>
        </p:txBody>
      </p:sp>
      <p:pic>
        <p:nvPicPr>
          <p:cNvPr id="25601" name="Picture 1" descr="https://www.walnutstreettheatre.org/season/images/enlarge/street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4602" y="1500204"/>
            <a:ext cx="4229100" cy="4286250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2 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85918" y="195246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it-IT" sz="4400" dirty="0" err="1" smtClean="0"/>
              <a:t>Blanche</a:t>
            </a:r>
            <a:r>
              <a:rPr lang="it-IT" sz="4400" dirty="0" smtClean="0"/>
              <a:t> e Stanley: un rapporto morboso</a:t>
            </a:r>
            <a:endParaRPr lang="it-IT" sz="4400" dirty="0"/>
          </a:p>
        </p:txBody>
      </p:sp>
      <p:pic>
        <p:nvPicPr>
          <p:cNvPr id="26626" name="Picture 2" descr="Risultati immagini per A streetcar named desire at the Walnut Street Theatre images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7778" r="7778"/>
          <a:stretch>
            <a:fillRect/>
          </a:stretch>
        </p:blipFill>
        <p:spPr bwMode="auto">
          <a:xfrm>
            <a:off x="1466867" y="1743092"/>
            <a:ext cx="6248405" cy="468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3120" y="214290"/>
            <a:ext cx="5486400" cy="1643074"/>
          </a:xfrm>
        </p:spPr>
        <p:txBody>
          <a:bodyPr>
            <a:noAutofit/>
          </a:bodyPr>
          <a:lstStyle/>
          <a:p>
            <a:pPr algn="ctr"/>
            <a:r>
              <a:rPr lang="it-IT" sz="3600" b="0" dirty="0" smtClean="0"/>
              <a:t>Vivien Leigh e Marlon Brando nel famoso film di Elia Kazan</a:t>
            </a:r>
            <a:endParaRPr lang="it-IT" sz="3600" b="0" dirty="0"/>
          </a:p>
        </p:txBody>
      </p:sp>
      <p:pic>
        <p:nvPicPr>
          <p:cNvPr id="5" name="Segnaposto immagine 4" descr="Risultati immagini per un tram che si chiama desiderio immagini">
            <a:hlinkClick r:id="rId2" tgtFrame="&quot;_blank&quot;"/>
          </p:cNvPr>
          <p:cNvPicPr>
            <a:picLocks noGrp="1"/>
          </p:cNvPicPr>
          <p:nvPr>
            <p:ph type="pic" idx="1"/>
          </p:nvPr>
        </p:nvPicPr>
        <p:blipFill>
          <a:blip r:embed="rId3"/>
          <a:srcRect l="12154" r="12154"/>
          <a:stretch>
            <a:fillRect/>
          </a:stretch>
        </p:blipFill>
        <p:spPr bwMode="auto">
          <a:xfrm>
            <a:off x="1943120" y="2028844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60" cy="1857364"/>
          </a:xfrm>
        </p:spPr>
        <p:txBody>
          <a:bodyPr>
            <a:noAutofit/>
          </a:bodyPr>
          <a:lstStyle/>
          <a:p>
            <a:pPr algn="ctr"/>
            <a:r>
              <a:rPr lang="it-IT" sz="4400" b="0" dirty="0" smtClean="0"/>
              <a:t>  Vivien Leigh e Karl </a:t>
            </a:r>
            <a:r>
              <a:rPr lang="it-IT" sz="4400" b="0" dirty="0" err="1" smtClean="0"/>
              <a:t>Malden</a:t>
            </a:r>
            <a:r>
              <a:rPr lang="it-IT" sz="4400" b="0" dirty="0" smtClean="0"/>
              <a:t/>
            </a:r>
            <a:br>
              <a:rPr lang="it-IT" sz="4400" b="0" dirty="0" smtClean="0"/>
            </a:br>
            <a:r>
              <a:rPr lang="it-IT" sz="4400" b="0" dirty="0" smtClean="0"/>
              <a:t>   in </a:t>
            </a:r>
            <a:r>
              <a:rPr lang="it-IT" sz="4400" b="0" dirty="0" err="1" smtClean="0"/>
              <a:t>Blanche</a:t>
            </a:r>
            <a:r>
              <a:rPr lang="it-IT" sz="4400" b="0" dirty="0" smtClean="0"/>
              <a:t> e </a:t>
            </a:r>
            <a:r>
              <a:rPr lang="it-IT" sz="4400" b="0" dirty="0" err="1" smtClean="0"/>
              <a:t>Mitch</a:t>
            </a:r>
            <a:endParaRPr lang="it-IT" sz="4400" b="0" dirty="0"/>
          </a:p>
        </p:txBody>
      </p:sp>
      <p:pic>
        <p:nvPicPr>
          <p:cNvPr id="5" name="Segnaposto immagine 4" descr="Risultati immagini per un tram chiamato desiderio">
            <a:hlinkClick r:id="rId2" tgtFrame="&quot;_blank&quot;"/>
          </p:cNvPr>
          <p:cNvPicPr>
            <a:picLocks noGrp="1"/>
          </p:cNvPicPr>
          <p:nvPr>
            <p:ph type="pic" idx="1"/>
          </p:nvPr>
        </p:nvPicPr>
        <p:blipFill>
          <a:blip r:embed="rId3"/>
          <a:srcRect t="76" b="76"/>
          <a:stretch>
            <a:fillRect/>
          </a:stretch>
        </p:blipFill>
        <p:spPr bwMode="auto">
          <a:xfrm>
            <a:off x="1928794" y="2028844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it-IT" dirty="0" smtClean="0"/>
              <a:t>Cenni biografici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00034" y="1571588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Tennessee </a:t>
            </a:r>
            <a:r>
              <a:rPr lang="it-IT" b="1" dirty="0" smtClean="0"/>
              <a:t>Williams</a:t>
            </a:r>
            <a:r>
              <a:rPr lang="it-IT" dirty="0" smtClean="0"/>
              <a:t> (pseudonimo </a:t>
            </a:r>
            <a:r>
              <a:rPr lang="it-IT" dirty="0"/>
              <a:t>di Thomas </a:t>
            </a:r>
            <a:r>
              <a:rPr lang="it-IT" dirty="0" err="1"/>
              <a:t>Lanier</a:t>
            </a:r>
            <a:r>
              <a:rPr lang="it-IT" dirty="0"/>
              <a:t> </a:t>
            </a:r>
            <a:r>
              <a:rPr lang="it-IT" dirty="0" smtClean="0"/>
              <a:t>Williams): è </a:t>
            </a:r>
            <a:r>
              <a:rPr lang="it-IT" dirty="0"/>
              <a:t>stato un drammaturgo, scrittore, sceneggiatore e poeta statunitense</a:t>
            </a:r>
            <a:r>
              <a:rPr lang="it-IT" dirty="0" smtClean="0"/>
              <a:t>.</a:t>
            </a:r>
          </a:p>
          <a:p>
            <a:r>
              <a:rPr lang="it-IT" b="1" dirty="0" smtClean="0"/>
              <a:t>Nascita: </a:t>
            </a:r>
            <a:r>
              <a:rPr lang="it-IT" dirty="0" smtClean="0"/>
              <a:t>26 marzo 1911, Columbus, Mississippi, Stati Uniti;</a:t>
            </a:r>
          </a:p>
          <a:p>
            <a:r>
              <a:rPr lang="it-IT" b="1" dirty="0" smtClean="0"/>
              <a:t>Decesso: </a:t>
            </a:r>
            <a:r>
              <a:rPr lang="it-IT" dirty="0" smtClean="0"/>
              <a:t>25 febbraio 1983, New York, Stato di New York, Stati Uniti;</a:t>
            </a:r>
          </a:p>
          <a:p>
            <a:r>
              <a:rPr lang="it-IT" dirty="0" smtClean="0"/>
              <a:t>Il </a:t>
            </a:r>
            <a:r>
              <a:rPr lang="it-IT" dirty="0"/>
              <a:t>9 giugno 1980 il Presidente degli Stati Uniti Jimmy Carter gli </a:t>
            </a:r>
            <a:r>
              <a:rPr lang="it-IT" dirty="0" smtClean="0"/>
              <a:t>conferisce la </a:t>
            </a:r>
            <a:r>
              <a:rPr lang="it-IT" b="1" dirty="0" smtClean="0"/>
              <a:t>Medaglia Presidenziale </a:t>
            </a:r>
            <a:r>
              <a:rPr lang="it-IT" b="1" dirty="0"/>
              <a:t>della </a:t>
            </a:r>
            <a:r>
              <a:rPr lang="it-IT" b="1" dirty="0" smtClean="0"/>
              <a:t>Libertà</a:t>
            </a:r>
            <a:r>
              <a:rPr lang="it-IT" dirty="0" smtClean="0"/>
              <a:t>.</a:t>
            </a:r>
          </a:p>
          <a:p>
            <a:r>
              <a:rPr lang="it-IT" dirty="0" smtClean="0"/>
              <a:t>Vincitore del </a:t>
            </a:r>
            <a:r>
              <a:rPr lang="it-IT" b="1" dirty="0" smtClean="0"/>
              <a:t>Premio Pulitzer 1947 </a:t>
            </a:r>
            <a:r>
              <a:rPr lang="it-IT" dirty="0" smtClean="0"/>
              <a:t>con l’opera teatrale: ‘Un tram chiamato Desiderio’.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Mitch</a:t>
            </a:r>
            <a:r>
              <a:rPr lang="it-IT" dirty="0" smtClean="0"/>
              <a:t> e </a:t>
            </a:r>
            <a:r>
              <a:rPr lang="it-IT" dirty="0" err="1" smtClean="0"/>
              <a:t>Blanche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Mitch</a:t>
            </a:r>
            <a:r>
              <a:rPr lang="it-IT" dirty="0" smtClean="0"/>
              <a:t>: Accendiamo la luce! </a:t>
            </a:r>
          </a:p>
          <a:p>
            <a:r>
              <a:rPr lang="it-IT" dirty="0" err="1" smtClean="0"/>
              <a:t>Blanche</a:t>
            </a:r>
            <a:r>
              <a:rPr lang="it-IT" dirty="0" smtClean="0"/>
              <a:t> : Luce, che luce ? Per che fare?</a:t>
            </a:r>
          </a:p>
          <a:p>
            <a:r>
              <a:rPr lang="it-IT" dirty="0" err="1" smtClean="0"/>
              <a:t>Mitch</a:t>
            </a:r>
            <a:r>
              <a:rPr lang="it-IT" dirty="0" smtClean="0"/>
              <a:t>: Significa che non ti ho mai guardata bene in faccia, </a:t>
            </a:r>
            <a:r>
              <a:rPr lang="it-IT" dirty="0" err="1" smtClean="0"/>
              <a:t>Blanche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Blanche</a:t>
            </a:r>
            <a:r>
              <a:rPr lang="it-IT" dirty="0" smtClean="0"/>
              <a:t> : Perché l’hai fatto ? M: così ti guardo bene in faccia! B: Non essere offensivo. M: No, realistico.</a:t>
            </a:r>
          </a:p>
          <a:p>
            <a:r>
              <a:rPr lang="it-IT" dirty="0" err="1" smtClean="0"/>
              <a:t>Blanche</a:t>
            </a:r>
            <a:r>
              <a:rPr lang="it-IT" dirty="0" smtClean="0"/>
              <a:t>: Non voglio realismi!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85918" y="-357214"/>
            <a:ext cx="5486400" cy="2143140"/>
          </a:xfrm>
        </p:spPr>
        <p:txBody>
          <a:bodyPr>
            <a:noAutofit/>
          </a:bodyPr>
          <a:lstStyle/>
          <a:p>
            <a:pPr algn="ctr"/>
            <a:endParaRPr lang="it-IT" sz="4400" dirty="0" smtClean="0"/>
          </a:p>
          <a:p>
            <a:pPr algn="ctr"/>
            <a:r>
              <a:rPr lang="it-IT" sz="4400" dirty="0" smtClean="0"/>
              <a:t>La scena dello stupro</a:t>
            </a:r>
            <a:endParaRPr lang="it-IT" sz="4400" dirty="0"/>
          </a:p>
        </p:txBody>
      </p:sp>
      <p:pic>
        <p:nvPicPr>
          <p:cNvPr id="5" name="Segnaposto immagine 4" descr="https://www.walnutstreettheatre.org/images/news/109.jpg"/>
          <p:cNvPicPr>
            <a:picLocks noGrp="1"/>
          </p:cNvPicPr>
          <p:nvPr>
            <p:ph type="pic" idx="1"/>
          </p:nvPr>
        </p:nvPicPr>
        <p:blipFill>
          <a:blip r:embed="rId2"/>
          <a:srcRect t="3125" b="3125"/>
          <a:stretch>
            <a:fillRect/>
          </a:stretch>
        </p:blipFill>
        <p:spPr bwMode="auto">
          <a:xfrm>
            <a:off x="1871682" y="181453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00166" y="0"/>
            <a:ext cx="5486400" cy="1500174"/>
          </a:xfrm>
        </p:spPr>
        <p:txBody>
          <a:bodyPr>
            <a:noAutofit/>
          </a:bodyPr>
          <a:lstStyle/>
          <a:p>
            <a:pPr algn="ctr"/>
            <a:r>
              <a:rPr lang="it-IT" sz="4400" b="0" dirty="0" smtClean="0"/>
              <a:t>     La fragile </a:t>
            </a:r>
            <a:r>
              <a:rPr lang="it-IT" sz="4400" b="0" dirty="0" err="1" smtClean="0"/>
              <a:t>Blanche</a:t>
            </a:r>
            <a:r>
              <a:rPr lang="it-IT" sz="4400" b="0" dirty="0" smtClean="0"/>
              <a:t> impazzisce</a:t>
            </a:r>
            <a:endParaRPr lang="it-IT" sz="4400" b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000" dirty="0" smtClean="0"/>
              <a:t>           </a:t>
            </a:r>
          </a:p>
          <a:p>
            <a:pPr algn="ctr"/>
            <a:r>
              <a:rPr lang="it-IT" sz="2000" dirty="0" smtClean="0"/>
              <a:t>Dopo essere stata stuprata da Stanley,  </a:t>
            </a:r>
            <a:r>
              <a:rPr lang="it-IT" sz="2000" dirty="0" err="1" smtClean="0"/>
              <a:t>Blanche</a:t>
            </a:r>
            <a:r>
              <a:rPr lang="it-IT" sz="2000" dirty="0" smtClean="0"/>
              <a:t> crolla definitivamente.</a:t>
            </a:r>
            <a:endParaRPr lang="it-IT" sz="2000" dirty="0"/>
          </a:p>
        </p:txBody>
      </p:sp>
      <p:pic>
        <p:nvPicPr>
          <p:cNvPr id="35842" name="Picture 2" descr="Risultati immagini per Blanche DuBois goes mad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7196" r="17196"/>
          <a:stretch>
            <a:fillRect/>
          </a:stretch>
        </p:blipFill>
        <p:spPr bwMode="auto">
          <a:xfrm>
            <a:off x="1857356" y="145734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71682" y="361956"/>
            <a:ext cx="5486400" cy="1066780"/>
          </a:xfrm>
        </p:spPr>
        <p:txBody>
          <a:bodyPr>
            <a:noAutofit/>
          </a:bodyPr>
          <a:lstStyle/>
          <a:p>
            <a:r>
              <a:rPr lang="it-IT" sz="4400" b="0" dirty="0" smtClean="0"/>
              <a:t>        </a:t>
            </a:r>
            <a:r>
              <a:rPr lang="it-IT" sz="4400" b="0" dirty="0" err="1" smtClean="0"/>
              <a:t>Blanche</a:t>
            </a:r>
            <a:r>
              <a:rPr lang="it-IT" sz="4400" b="0" dirty="0" smtClean="0"/>
              <a:t> viene portata al manicomio</a:t>
            </a:r>
            <a:endParaRPr lang="it-IT" sz="4400" b="0" dirty="0"/>
          </a:p>
        </p:txBody>
      </p:sp>
      <p:pic>
        <p:nvPicPr>
          <p:cNvPr id="34818" name="Picture 2" descr="Risultati immagini per Blanche DuBois goes mad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933" r="933"/>
          <a:stretch>
            <a:fillRect/>
          </a:stretch>
        </p:blipFill>
        <p:spPr bwMode="auto">
          <a:xfrm>
            <a:off x="1857356" y="1528778"/>
            <a:ext cx="5486400" cy="4114800"/>
          </a:xfrm>
          <a:prstGeom prst="rect">
            <a:avLst/>
          </a:prstGeom>
          <a:noFill/>
        </p:spPr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714480" y="5767410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it-IT" sz="2000" dirty="0" smtClean="0"/>
              <a:t>Conclusione drammatica della tragedia di </a:t>
            </a:r>
            <a:r>
              <a:rPr lang="it-IT" sz="2000" dirty="0" err="1" smtClean="0"/>
              <a:t>T.Williams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Blanche</a:t>
            </a:r>
            <a:r>
              <a:rPr lang="it-IT" dirty="0" smtClean="0"/>
              <a:t> verso il manicomio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err="1" smtClean="0"/>
              <a:t>Blanche</a:t>
            </a:r>
            <a:r>
              <a:rPr lang="it-IT" dirty="0" smtClean="0"/>
              <a:t> afferra il dottore per il braccio: “Chiunque lei sia, mi sono sempre affidata al buon cuore degli estranei.”</a:t>
            </a:r>
          </a:p>
          <a:p>
            <a:pPr algn="just"/>
            <a:r>
              <a:rPr lang="it-IT" dirty="0" err="1" smtClean="0"/>
              <a:t>Blanche</a:t>
            </a:r>
            <a:r>
              <a:rPr lang="it-IT" dirty="0" smtClean="0"/>
              <a:t> e il dottore escono dalla porta.</a:t>
            </a:r>
          </a:p>
          <a:p>
            <a:pPr algn="just"/>
            <a:r>
              <a:rPr lang="it-IT" dirty="0" smtClean="0"/>
              <a:t>Stella grida singhiozzando :</a:t>
            </a:r>
          </a:p>
          <a:p>
            <a:pPr algn="just">
              <a:buNone/>
            </a:pPr>
            <a:r>
              <a:rPr lang="it-IT" dirty="0" smtClean="0"/>
              <a:t>           “</a:t>
            </a:r>
            <a:r>
              <a:rPr lang="it-IT" b="1" dirty="0" err="1" smtClean="0"/>
              <a:t>Blanche</a:t>
            </a:r>
            <a:r>
              <a:rPr lang="it-IT" b="1" dirty="0" smtClean="0"/>
              <a:t>, </a:t>
            </a:r>
            <a:r>
              <a:rPr lang="it-IT" b="1" dirty="0" err="1" smtClean="0"/>
              <a:t>Blanche</a:t>
            </a:r>
            <a:r>
              <a:rPr lang="it-IT" b="1" dirty="0" smtClean="0"/>
              <a:t>, </a:t>
            </a:r>
            <a:r>
              <a:rPr lang="it-IT" b="1" dirty="0" err="1" smtClean="0"/>
              <a:t>Blanche</a:t>
            </a:r>
            <a:r>
              <a:rPr lang="it-IT" b="1" dirty="0" smtClean="0"/>
              <a:t> </a:t>
            </a:r>
            <a:r>
              <a:rPr lang="it-IT" dirty="0" smtClean="0"/>
              <a:t>!”</a:t>
            </a:r>
          </a:p>
          <a:p>
            <a:pPr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                    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                       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                     </a:t>
            </a:r>
            <a:endParaRPr lang="it-IT" sz="40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      </a:t>
            </a:r>
            <a:r>
              <a:rPr lang="it-IT" sz="2800" dirty="0" smtClean="0"/>
              <a:t>     </a:t>
            </a:r>
            <a:endParaRPr lang="it-IT" sz="2800" b="1" dirty="0"/>
          </a:p>
        </p:txBody>
      </p:sp>
      <p:pic>
        <p:nvPicPr>
          <p:cNvPr id="5" name="Segnaposto immagine 4" descr="Risultati immagini per sipario che cala">
            <a:hlinkClick r:id="rId2" tgtFrame="&quot;_blank&quot;"/>
          </p:cNvPr>
          <p:cNvPicPr>
            <a:picLocks noGrp="1"/>
          </p:cNvPicPr>
          <p:nvPr>
            <p:ph type="pic" idx="1"/>
          </p:nvPr>
        </p:nvPicPr>
        <p:blipFill>
          <a:blip r:embed="rId3"/>
          <a:srcRect t="540" b="540"/>
          <a:stretch>
            <a:fillRect/>
          </a:stretch>
        </p:blipFill>
        <p:spPr bwMode="auto">
          <a:xfrm>
            <a:off x="1443054" y="857232"/>
            <a:ext cx="634365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1142976" y="0"/>
            <a:ext cx="6786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Cali il sipario!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Risvolti autobiografici dell’opera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Dove</a:t>
            </a:r>
            <a:r>
              <a:rPr lang="it-IT" dirty="0" smtClean="0"/>
              <a:t>: Williams intitola la </a:t>
            </a:r>
            <a:r>
              <a:rPr lang="it-IT" dirty="0" err="1" smtClean="0"/>
              <a:t>piece</a:t>
            </a:r>
            <a:r>
              <a:rPr lang="it-IT" dirty="0" smtClean="0"/>
              <a:t> teatrale prendendo spunto da una linea del tram di New Orleans, dove visse fra il ‘45 e il ‘46, il cui capolinea è in </a:t>
            </a:r>
            <a:r>
              <a:rPr lang="it-IT" u="sng" dirty="0" err="1" smtClean="0"/>
              <a:t>Desire</a:t>
            </a:r>
            <a:r>
              <a:rPr lang="it-IT" u="sng" dirty="0" smtClean="0"/>
              <a:t> Street</a:t>
            </a:r>
            <a:r>
              <a:rPr lang="it-IT" dirty="0" smtClean="0"/>
              <a:t>;</a:t>
            </a:r>
          </a:p>
          <a:p>
            <a:r>
              <a:rPr lang="it-IT" b="1" dirty="0" smtClean="0"/>
              <a:t>Chi</a:t>
            </a:r>
            <a:r>
              <a:rPr lang="it-IT" dirty="0" smtClean="0"/>
              <a:t>: la protagonista </a:t>
            </a:r>
            <a:r>
              <a:rPr lang="it-IT" dirty="0" err="1" smtClean="0"/>
              <a:t>Blanche</a:t>
            </a:r>
            <a:r>
              <a:rPr lang="it-IT" dirty="0" smtClean="0"/>
              <a:t> </a:t>
            </a:r>
            <a:r>
              <a:rPr lang="it-IT" dirty="0" err="1" smtClean="0"/>
              <a:t>DuBois</a:t>
            </a:r>
            <a:r>
              <a:rPr lang="it-IT" dirty="0" smtClean="0"/>
              <a:t>, in rovina economica, arriva a New Orleans per stare con la sorella Stella, sposata a Stanley </a:t>
            </a:r>
            <a:r>
              <a:rPr lang="it-IT" dirty="0" err="1" smtClean="0"/>
              <a:t>Kowalsky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Digressione: l’importanza dei nomi nella letteratura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Otello</a:t>
            </a:r>
            <a:r>
              <a:rPr lang="it-IT" dirty="0" smtClean="0"/>
              <a:t> di Shakespeare: Desdemona, dal greco antico </a:t>
            </a:r>
            <a:r>
              <a:rPr lang="it-IT" dirty="0" err="1" smtClean="0">
                <a:solidFill>
                  <a:srgbClr val="FF0000"/>
                </a:solidFill>
              </a:rPr>
              <a:t>disdimonia</a:t>
            </a:r>
            <a:r>
              <a:rPr lang="it-IT" dirty="0" smtClean="0"/>
              <a:t> = donna dalla sorte avversa;</a:t>
            </a:r>
          </a:p>
          <a:p>
            <a:r>
              <a:rPr lang="it-IT" b="1" dirty="0" smtClean="0"/>
              <a:t>La</a:t>
            </a:r>
            <a:r>
              <a:rPr lang="it-IT" dirty="0" smtClean="0"/>
              <a:t> </a:t>
            </a:r>
            <a:r>
              <a:rPr lang="it-IT" b="1" dirty="0" smtClean="0"/>
              <a:t>Donna in Bianco </a:t>
            </a:r>
            <a:r>
              <a:rPr lang="it-IT" dirty="0" smtClean="0"/>
              <a:t>di</a:t>
            </a:r>
            <a:r>
              <a:rPr lang="it-IT" b="1" dirty="0" smtClean="0"/>
              <a:t> </a:t>
            </a:r>
            <a:r>
              <a:rPr lang="it-IT" dirty="0" err="1" smtClean="0"/>
              <a:t>Wilkie</a:t>
            </a:r>
            <a:r>
              <a:rPr lang="it-IT" dirty="0" smtClean="0"/>
              <a:t> Collins: il viscido Sir </a:t>
            </a:r>
            <a:r>
              <a:rPr lang="it-IT" dirty="0" err="1" smtClean="0"/>
              <a:t>Glyde</a:t>
            </a:r>
            <a:r>
              <a:rPr lang="it-IT" dirty="0" smtClean="0"/>
              <a:t>, dall’inglese </a:t>
            </a:r>
            <a:r>
              <a:rPr lang="it-IT" dirty="0" err="1" smtClean="0"/>
              <a:t>glide</a:t>
            </a:r>
            <a:r>
              <a:rPr lang="it-IT" dirty="0" smtClean="0"/>
              <a:t> = strisciare come un serpente;</a:t>
            </a:r>
          </a:p>
          <a:p>
            <a:r>
              <a:rPr lang="it-IT" b="1" dirty="0" smtClean="0"/>
              <a:t>L’importanza di chiamarsi Ernesto </a:t>
            </a:r>
            <a:r>
              <a:rPr lang="it-IT" dirty="0" smtClean="0"/>
              <a:t>di</a:t>
            </a:r>
            <a:r>
              <a:rPr lang="it-IT" b="1" dirty="0" smtClean="0"/>
              <a:t> </a:t>
            </a:r>
            <a:r>
              <a:rPr lang="it-IT" dirty="0" smtClean="0"/>
              <a:t>Oscar Wilde: in inglese “The </a:t>
            </a:r>
            <a:r>
              <a:rPr lang="it-IT" dirty="0" err="1" smtClean="0"/>
              <a:t>importance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Earnest</a:t>
            </a:r>
            <a:r>
              <a:rPr lang="it-IT" dirty="0" smtClean="0"/>
              <a:t>” cioè l’importanza di essere </a:t>
            </a:r>
            <a:r>
              <a:rPr lang="it-IT" u="sng" dirty="0" smtClean="0"/>
              <a:t>serio/Ernesto</a:t>
            </a:r>
            <a:r>
              <a:rPr lang="it-IT" dirty="0" smtClean="0"/>
              <a:t> = </a:t>
            </a:r>
            <a:r>
              <a:rPr lang="it-IT" u="sng" dirty="0" err="1" smtClean="0"/>
              <a:t>earnest</a:t>
            </a:r>
            <a:r>
              <a:rPr lang="it-IT" u="sng" dirty="0" smtClean="0"/>
              <a:t>/Ernest</a:t>
            </a:r>
            <a:r>
              <a:rPr lang="it-IT" dirty="0" smtClean="0"/>
              <a:t> (stessa pronuncia).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Per dirla come il grande scrittore inglese Charles Dickens: “Trovate il nome e il personaggio apparirà”!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3929058" y="15716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Tornando al </a:t>
            </a:r>
            <a:r>
              <a:rPr lang="it-IT" dirty="0" err="1" smtClean="0"/>
              <a:t>tram…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Williams chiama la protagonista </a:t>
            </a:r>
            <a:r>
              <a:rPr lang="it-IT" dirty="0" err="1" smtClean="0"/>
              <a:t>Blanche</a:t>
            </a:r>
            <a:r>
              <a:rPr lang="it-IT" dirty="0" smtClean="0"/>
              <a:t>, bianca, in senso virginale, e le assegna il segno zodiacale della Vergine; </a:t>
            </a:r>
          </a:p>
          <a:p>
            <a:r>
              <a:rPr lang="it-IT" dirty="0" smtClean="0"/>
              <a:t>Il nome scelto è di proposito in contrasto con la storia personale della donna; </a:t>
            </a:r>
          </a:p>
          <a:p>
            <a:r>
              <a:rPr lang="it-IT" dirty="0" err="1" smtClean="0"/>
              <a:t>Blanche</a:t>
            </a:r>
            <a:r>
              <a:rPr lang="it-IT" dirty="0" smtClean="0"/>
              <a:t> </a:t>
            </a:r>
            <a:r>
              <a:rPr lang="it-IT" dirty="0" err="1" smtClean="0"/>
              <a:t>DuBois</a:t>
            </a:r>
            <a:r>
              <a:rPr lang="it-IT" dirty="0" smtClean="0"/>
              <a:t> discende da un’antica famiglia nobile francese decaduta (la Louisiana è stata ceduta agli Stati Uniti dalla Francia nel 1803).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perché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Nella scena iniziale </a:t>
            </a:r>
            <a:r>
              <a:rPr lang="it-IT" dirty="0" err="1" smtClean="0"/>
              <a:t>Blanche</a:t>
            </a:r>
            <a:r>
              <a:rPr lang="it-IT" dirty="0" smtClean="0"/>
              <a:t> dice alle vicine di casa di Stella che è arrivata lì prendendo un tram chiamato </a:t>
            </a:r>
            <a:r>
              <a:rPr lang="it-IT" b="1" dirty="0" smtClean="0"/>
              <a:t>Desiderio</a:t>
            </a:r>
            <a:r>
              <a:rPr lang="it-IT" dirty="0" smtClean="0"/>
              <a:t>, proseguendo poi con il tram </a:t>
            </a:r>
            <a:r>
              <a:rPr lang="it-IT" b="1" dirty="0" smtClean="0"/>
              <a:t>Cimitero </a:t>
            </a:r>
            <a:r>
              <a:rPr lang="it-IT" dirty="0" smtClean="0"/>
              <a:t>è arrivata nella via dei </a:t>
            </a:r>
            <a:r>
              <a:rPr lang="it-IT" b="1" dirty="0" smtClean="0"/>
              <a:t>Campi Elisi.</a:t>
            </a:r>
          </a:p>
          <a:p>
            <a:r>
              <a:rPr lang="it-IT" dirty="0" smtClean="0"/>
              <a:t>Il tema principale e ricorrente di Williams è:</a:t>
            </a:r>
          </a:p>
          <a:p>
            <a:pPr>
              <a:buNone/>
            </a:pPr>
            <a:r>
              <a:rPr lang="it-IT" dirty="0" smtClean="0"/>
              <a:t>    - desiderio sessuale&gt;morte&gt;riposo delle anime; </a:t>
            </a:r>
          </a:p>
          <a:p>
            <a:pPr>
              <a:buNone/>
            </a:pPr>
            <a:r>
              <a:rPr lang="it-IT" dirty="0" smtClean="0"/>
              <a:t>    - il sesso per scacciare la morte, invece al contrario la avvicina; cimitero cioè morte, campi elisi dove le anime riposano in”paradiso”.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Sesso per sfuggire la sua fine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Blanche</a:t>
            </a:r>
            <a:r>
              <a:rPr lang="it-IT" dirty="0" smtClean="0"/>
              <a:t> per sfuggire alla morte si rifugia nel sesso che la avvicina ancora una volta alla morte. </a:t>
            </a:r>
          </a:p>
          <a:p>
            <a:r>
              <a:rPr lang="it-IT" dirty="0" smtClean="0"/>
              <a:t>Di nuovo il sesso,</a:t>
            </a:r>
            <a:r>
              <a:rPr lang="it-IT" b="1" dirty="0" smtClean="0"/>
              <a:t> </a:t>
            </a:r>
            <a:r>
              <a:rPr lang="it-IT" b="1" dirty="0" err="1" smtClean="0"/>
              <a:t>desire</a:t>
            </a:r>
            <a:r>
              <a:rPr lang="it-IT" b="1" dirty="0" smtClean="0"/>
              <a:t>,</a:t>
            </a:r>
            <a:r>
              <a:rPr lang="it-IT" dirty="0" smtClean="0"/>
              <a:t> la riporta alla morte </a:t>
            </a:r>
            <a:r>
              <a:rPr lang="it-IT" b="1" dirty="0" err="1" smtClean="0"/>
              <a:t>cemeteries</a:t>
            </a:r>
            <a:r>
              <a:rPr lang="it-IT" dirty="0" smtClean="0"/>
              <a:t>, in una spirale infernale e infine alla pace eterna, </a:t>
            </a:r>
            <a:r>
              <a:rPr lang="it-IT" b="1" dirty="0" smtClean="0"/>
              <a:t>campi elisi </a:t>
            </a:r>
            <a:r>
              <a:rPr lang="it-IT" dirty="0" smtClean="0"/>
              <a:t>(come descritto da Omero e Virgilio). Ai campi elisi giungono coloro che sono cari agli dei, secondo la mitologia greca e romana. </a:t>
            </a:r>
          </a:p>
          <a:p>
            <a:r>
              <a:rPr lang="it-IT" dirty="0" err="1" smtClean="0"/>
              <a:t>T.Williams</a:t>
            </a:r>
            <a:r>
              <a:rPr lang="it-IT" dirty="0" smtClean="0"/>
              <a:t> aveva sicuramente una solida cultura classica.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Blanche</a:t>
            </a:r>
            <a:r>
              <a:rPr lang="it-IT" dirty="0" smtClean="0"/>
              <a:t>, Stella e Stanley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L’azione è incentrata su questo triangolo:</a:t>
            </a:r>
          </a:p>
          <a:p>
            <a:r>
              <a:rPr lang="it-IT" b="1" dirty="0" err="1" smtClean="0"/>
              <a:t>Blanche</a:t>
            </a:r>
            <a:r>
              <a:rPr lang="it-IT" dirty="0" smtClean="0"/>
              <a:t>,</a:t>
            </a:r>
            <a:r>
              <a:rPr lang="it-IT" b="1" dirty="0" smtClean="0"/>
              <a:t> </a:t>
            </a:r>
            <a:r>
              <a:rPr lang="it-IT" dirty="0" smtClean="0"/>
              <a:t>la protagonista, di famiglia nobile decaduta, avviata verso un declino fisico che nasconde;</a:t>
            </a:r>
          </a:p>
          <a:p>
            <a:r>
              <a:rPr lang="it-IT" b="1" dirty="0" smtClean="0"/>
              <a:t>Stella</a:t>
            </a:r>
            <a:r>
              <a:rPr lang="it-IT" dirty="0" smtClean="0"/>
              <a:t>, sorella di </a:t>
            </a:r>
            <a:r>
              <a:rPr lang="it-IT" dirty="0" err="1" smtClean="0"/>
              <a:t>Blanche</a:t>
            </a:r>
            <a:r>
              <a:rPr lang="it-IT" dirty="0" smtClean="0"/>
              <a:t>, incinta e succube di desiderio per Stanley </a:t>
            </a:r>
            <a:r>
              <a:rPr lang="it-IT" dirty="0" err="1" smtClean="0"/>
              <a:t>Kowalsky</a:t>
            </a:r>
            <a:r>
              <a:rPr lang="it-IT" dirty="0" smtClean="0"/>
              <a:t>;</a:t>
            </a:r>
          </a:p>
          <a:p>
            <a:r>
              <a:rPr lang="it-IT" b="1" dirty="0" smtClean="0"/>
              <a:t>Stanley</a:t>
            </a:r>
            <a:r>
              <a:rPr lang="it-IT" dirty="0" smtClean="0"/>
              <a:t>, marito di Stella, operaio di origini polacche, rozzo, rude e interessato solo alle cose materiali.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872</Words>
  <Application>Microsoft Office PowerPoint</Application>
  <PresentationFormat>Presentazione su schermo (4:3)</PresentationFormat>
  <Paragraphs>79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      ‘A streetcar named Desire’ by Tennessee Williams           </vt:lpstr>
      <vt:lpstr>Cenni biografici</vt:lpstr>
      <vt:lpstr>Risvolti autobiografici dell’opera</vt:lpstr>
      <vt:lpstr>Digressione: l’importanza dei nomi nella letteratura inglese</vt:lpstr>
      <vt:lpstr>Diapositiva 5</vt:lpstr>
      <vt:lpstr>Tornando al tram…</vt:lpstr>
      <vt:lpstr>Il perché del titolo</vt:lpstr>
      <vt:lpstr>Sesso per sfuggire la sua fine</vt:lpstr>
      <vt:lpstr>Blanche, Stella e Stanley</vt:lpstr>
      <vt:lpstr>Diapositiva 10</vt:lpstr>
      <vt:lpstr>Trama</vt:lpstr>
      <vt:lpstr>Il decesso dei genitori</vt:lpstr>
      <vt:lpstr>     L’affisso originale del 1947 a Philadelphia</vt:lpstr>
      <vt:lpstr>      Susan Reily Stevens è Blanche  al Walnut Street Theatre</vt:lpstr>
      <vt:lpstr>Diapositiva 15</vt:lpstr>
      <vt:lpstr>       Stella e Stanley </vt:lpstr>
      <vt:lpstr>Diapositiva 17</vt:lpstr>
      <vt:lpstr>Vivien Leigh e Marlon Brando nel famoso film di Elia Kazan</vt:lpstr>
      <vt:lpstr>  Vivien Leigh e Karl Malden    in Blanche e Mitch</vt:lpstr>
      <vt:lpstr>Mitch e Blanche</vt:lpstr>
      <vt:lpstr>Diapositiva 21</vt:lpstr>
      <vt:lpstr>     La fragile Blanche impazzisce</vt:lpstr>
      <vt:lpstr>        Blanche viene portata al manicomio</vt:lpstr>
      <vt:lpstr>Blanche verso il manicomio</vt:lpstr>
      <vt:lpstr>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Tram Chiamato Desiderio</dc:title>
  <dc:creator>Utente Windows</dc:creator>
  <cp:lastModifiedBy>Utente Windows</cp:lastModifiedBy>
  <cp:revision>112</cp:revision>
  <dcterms:created xsi:type="dcterms:W3CDTF">2017-12-14T14:47:16Z</dcterms:created>
  <dcterms:modified xsi:type="dcterms:W3CDTF">2018-02-08T17:18:50Z</dcterms:modified>
</cp:coreProperties>
</file>