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16" r:id="rId2"/>
  </p:sldMasterIdLst>
  <p:notesMasterIdLst>
    <p:notesMasterId r:id="rId14"/>
  </p:notesMasterIdLst>
  <p:sldIdLst>
    <p:sldId id="256" r:id="rId3"/>
    <p:sldId id="281" r:id="rId4"/>
    <p:sldId id="283" r:id="rId5"/>
    <p:sldId id="280" r:id="rId6"/>
    <p:sldId id="282" r:id="rId7"/>
    <p:sldId id="318" r:id="rId8"/>
    <p:sldId id="319" r:id="rId9"/>
    <p:sldId id="320" r:id="rId10"/>
    <p:sldId id="321" r:id="rId11"/>
    <p:sldId id="322" r:id="rId12"/>
    <p:sldId id="323" r:id="rId13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962B6482-6338-4404-A793-9D2118C4BAB8}">
          <p14:sldIdLst>
            <p14:sldId id="256"/>
            <p14:sldId id="281"/>
            <p14:sldId id="283"/>
            <p14:sldId id="280"/>
            <p14:sldId id="282"/>
            <p14:sldId id="318"/>
            <p14:sldId id="319"/>
            <p14:sldId id="320"/>
            <p14:sldId id="321"/>
            <p14:sldId id="322"/>
            <p14:sldId id="32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63E"/>
    <a:srgbClr val="FEEA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9833" autoAdjust="0"/>
  </p:normalViewPr>
  <p:slideViewPr>
    <p:cSldViewPr snapToGrid="0">
      <p:cViewPr>
        <p:scale>
          <a:sx n="50" d="100"/>
          <a:sy n="50" d="100"/>
        </p:scale>
        <p:origin x="-1086" y="-7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877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8" y="2"/>
            <a:ext cx="2950475" cy="49877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C4D7D6A-EC5B-4815-BB3F-54C348A7373B}" type="datetimeFigureOut">
              <a:rPr lang="it-IT" smtClean="0"/>
              <a:pPr/>
              <a:t>28/03/2018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61062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80" y="4784073"/>
            <a:ext cx="5447030" cy="391423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E894477-AC88-4E5A-A5C4-54F6E025E1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781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94477-AC88-4E5A-A5C4-54F6E025E17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AE894477-AC88-4E5A-A5C4-54F6E025E177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18698">
                <a:defRPr/>
              </a:pPr>
              <a:t>2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38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AE894477-AC88-4E5A-A5C4-54F6E025E177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18698">
                <a:defRPr/>
              </a:pPr>
              <a:t>3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45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AE894477-AC88-4E5A-A5C4-54F6E025E177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18698">
                <a:defRPr/>
              </a:pPr>
              <a:t>4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63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AE894477-AC88-4E5A-A5C4-54F6E025E177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18698">
                <a:defRPr/>
              </a:pPr>
              <a:t>5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4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94477-AC88-4E5A-A5C4-54F6E025E17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543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9CEB-A837-48C7-80C5-EB7DB75438D5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071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CCFE-036A-4F66-A83D-49B917C6EBD9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352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52D-B451-475D-84C4-424AB08669B9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756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9CEB-A837-48C7-80C5-EB7DB75438D5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644F-6FC0-4461-BC02-EB04F150751C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F9B9-B9AB-4D20-A952-06134FC78304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DA7F-6725-4030-A347-6C40545822B3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AB16-51AA-44C0-B67C-FFF482D5BB4D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4C5A-E749-4A53-AB24-FB69D9D0471D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074-0DEC-4A79-9F86-5B5CDA82D5DA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4E29-D1A0-4841-963C-43F9244210FB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644F-6FC0-4461-BC02-EB04F150751C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7389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57BD-52F6-4145-8FCC-2D84AE31BDFB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CCFE-036A-4F66-A83D-49B917C6EBD9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52D-B451-475D-84C4-424AB08669B9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F9B9-B9AB-4D20-A952-06134FC78304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0641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DA7F-6725-4030-A347-6C40545822B3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96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AB16-51AA-44C0-B67C-FFF482D5BB4D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51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4C5A-E749-4A53-AB24-FB69D9D0471D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84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074-0DEC-4A79-9F86-5B5CDA82D5DA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8349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4E29-D1A0-4841-963C-43F9244210FB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970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57BD-52F6-4145-8FCC-2D84AE31BDFB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87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D18FA5-9E60-4351-A83E-935E83461975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617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D18FA5-9E60-4351-A83E-935E83461975}" type="datetime1">
              <a:rPr lang="it-IT" smtClean="0"/>
              <a:pPr/>
              <a:t>28/03/2018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21205B-4E85-4309-98B0-C62A84295C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3838" y="922304"/>
            <a:ext cx="9764762" cy="1635702"/>
          </a:xfrm>
        </p:spPr>
        <p:txBody>
          <a:bodyPr>
            <a:noAutofit/>
          </a:bodyPr>
          <a:lstStyle/>
          <a:p>
            <a:pPr algn="r"/>
            <a:r>
              <a:rPr lang="it-IT" sz="3600" i="1" dirty="0">
                <a:latin typeface="+mn-lt"/>
              </a:rPr>
              <a:t>Whistleblowing </a:t>
            </a:r>
            <a:r>
              <a:rPr lang="it-IT" sz="3600" dirty="0">
                <a:latin typeface="+mn-lt"/>
              </a:rPr>
              <a:t>nel settore privato: evoluzione normativa e temi aperti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70929" y="4394200"/>
            <a:ext cx="9144000" cy="1240307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2"/>
                </a:solidFill>
              </a:rPr>
              <a:t>Avv. </a:t>
            </a:r>
            <a:r>
              <a:rPr lang="it-IT" sz="2000" dirty="0" smtClean="0">
                <a:solidFill>
                  <a:schemeClr val="tx2"/>
                </a:solidFill>
              </a:rPr>
              <a:t>Marco Paoletti</a:t>
            </a:r>
            <a:endParaRPr lang="it-IT" sz="2000" dirty="0">
              <a:solidFill>
                <a:schemeClr val="tx2"/>
              </a:solidFill>
            </a:endParaRPr>
          </a:p>
          <a:p>
            <a:r>
              <a:rPr lang="it-IT" sz="2000" dirty="0">
                <a:solidFill>
                  <a:schemeClr val="tx2"/>
                </a:solidFill>
              </a:rPr>
              <a:t>ICHINO BRUGNATELLI e ASSOCIATI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19400" y="6134100"/>
            <a:ext cx="5308600" cy="508247"/>
          </a:xfrm>
        </p:spPr>
        <p:txBody>
          <a:bodyPr/>
          <a:lstStyle/>
          <a:p>
            <a:r>
              <a:rPr lang="it-IT" sz="1200" dirty="0">
                <a:latin typeface="Candara" panose="020E0502030303020204" pitchFamily="34" charset="0"/>
              </a:rPr>
              <a:t>20145 – Milano, Via Lorenzo Mascheroni, 31</a:t>
            </a:r>
          </a:p>
          <a:p>
            <a:r>
              <a:rPr lang="it-IT" sz="1200" dirty="0">
                <a:latin typeface="Candara" panose="020E0502030303020204" pitchFamily="34" charset="0"/>
              </a:rPr>
              <a:t>studiolegale@ichinobrugnatelli.it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464800" y="6459785"/>
            <a:ext cx="1193800" cy="365125"/>
          </a:xfrm>
        </p:spPr>
        <p:txBody>
          <a:bodyPr/>
          <a:lstStyle/>
          <a:p>
            <a:fld id="{5221205B-4E85-4309-98B0-C62A84295C65}" type="slidenum">
              <a:rPr lang="it-IT" sz="2000" smtClean="0"/>
              <a:pPr/>
              <a:t>1</a:t>
            </a:fld>
            <a:endParaRPr lang="it-IT" sz="2000" dirty="0"/>
          </a:p>
        </p:txBody>
      </p:sp>
      <p:pic>
        <p:nvPicPr>
          <p:cNvPr id="1026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600" y="5739516"/>
            <a:ext cx="1499418" cy="78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67261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/>
          <p:cNvSpPr>
            <a:spLocks noGrp="1"/>
          </p:cNvSpPr>
          <p:nvPr>
            <p:ph type="title"/>
          </p:nvPr>
        </p:nvSpPr>
        <p:spPr>
          <a:xfrm>
            <a:off x="1102784" y="198438"/>
            <a:ext cx="10363200" cy="1143000"/>
          </a:xfrm>
        </p:spPr>
        <p:txBody>
          <a:bodyPr/>
          <a:lstStyle/>
          <a:p>
            <a:pPr marL="15875" algn="ctr" eaLnBrk="1" hangingPunct="1">
              <a:spcAft>
                <a:spcPts val="2725"/>
              </a:spcAft>
            </a:pPr>
            <a:r>
              <a:rPr lang="it-IT" altLang="it-IT" sz="30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it-IT" altLang="it-IT" sz="30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</a:br>
            <a:r>
              <a:rPr lang="it-IT" altLang="it-IT" sz="24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  <a:t>Quali conseguenze per il licenziamento nullo?</a:t>
            </a:r>
            <a:endParaRPr lang="it-IT" altLang="it-IT" sz="2400" b="1" smtClean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4403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2AF98-6FB4-4C8D-BE78-04B5409E2C3B}" type="slidenum">
              <a:rPr lang="it-IT" altLang="it-IT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it-IT" sz="1000" smtClean="0"/>
          </a:p>
        </p:txBody>
      </p:sp>
      <p:sp>
        <p:nvSpPr>
          <p:cNvPr id="44036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dirty="0" smtClean="0">
              <a:solidFill>
                <a:srgbClr val="592A0E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dirty="0" smtClean="0"/>
          </a:p>
        </p:txBody>
      </p:sp>
      <p:sp>
        <p:nvSpPr>
          <p:cNvPr id="2458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altLang="it-IT" sz="2000" dirty="0" smtClean="0">
                <a:ea typeface="ＭＳ Ｐゴシック" pitchFamily="34" charset="-128"/>
              </a:rPr>
              <a:t>L’art. 18, primo comma, L. 300/1970 disciplina le conseguenze sanzionatorie per il licenziamento nullo. La disposizione, per espressa previsione si applica anche ai dirigenti:</a:t>
            </a:r>
          </a:p>
          <a:p>
            <a:pPr>
              <a:defRPr/>
            </a:pPr>
            <a:r>
              <a:rPr lang="it-IT" altLang="it-IT" sz="2000" dirty="0" smtClean="0">
                <a:ea typeface="ＭＳ Ｐゴシック" pitchFamily="34" charset="-128"/>
              </a:rPr>
              <a:t>Il Giudice ordina la </a:t>
            </a:r>
            <a:r>
              <a:rPr lang="it-IT" altLang="it-IT" sz="2000" b="1" u="heavy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reintegrazione</a:t>
            </a:r>
            <a:r>
              <a:rPr lang="it-IT" altLang="it-IT" sz="2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it-IT" altLang="it-IT" sz="2000" dirty="0" smtClean="0">
                <a:ea typeface="ＭＳ Ｐゴシック" pitchFamily="34" charset="-128"/>
              </a:rPr>
              <a:t>del dipendente nel posto di lavoro stabilendo </a:t>
            </a:r>
            <a:r>
              <a:rPr lang="it-IT" altLang="it-IT" sz="2000" b="1" u="sng" dirty="0" smtClean="0">
                <a:ea typeface="ＭＳ Ｐゴシック" pitchFamily="34" charset="-128"/>
              </a:rPr>
              <a:t>il risarcimento del danno </a:t>
            </a:r>
            <a:r>
              <a:rPr lang="it-IT" altLang="it-IT" sz="2000" dirty="0" smtClean="0">
                <a:ea typeface="ＭＳ Ｐゴシック" pitchFamily="34" charset="-128"/>
              </a:rPr>
              <a:t>in misura pari a tutte le retribuzioni perdute dalla data del licenziamento </a:t>
            </a:r>
            <a:r>
              <a:rPr lang="it-IT" altLang="it-IT" sz="2000" dirty="0">
                <a:ea typeface="ＭＳ Ｐゴシック" pitchFamily="34" charset="-128"/>
              </a:rPr>
              <a:t>f</a:t>
            </a:r>
            <a:r>
              <a:rPr lang="it-IT" altLang="it-IT" sz="2000" dirty="0" smtClean="0">
                <a:ea typeface="ＭＳ Ｐゴシック" pitchFamily="34" charset="-128"/>
              </a:rPr>
              <a:t>ino a quella della reintegra con un minimo di 5 mensilità, oltre al pagamento dei contributi assistenziali e previdenziali (dedotto quanto eventualmente percepito nel periodo per altre attività lavorative)</a:t>
            </a:r>
          </a:p>
          <a:p>
            <a:pPr>
              <a:defRPr/>
            </a:pPr>
            <a:r>
              <a:rPr lang="it-IT" altLang="it-IT" sz="2000" dirty="0" smtClean="0">
                <a:ea typeface="ＭＳ Ｐゴシック" pitchFamily="34" charset="-128"/>
              </a:rPr>
              <a:t>In sostituzione della reintegrazione il dipendente può optare per </a:t>
            </a:r>
            <a:r>
              <a:rPr lang="it-IT" altLang="it-IT" sz="2000" b="1" u="sng" dirty="0" smtClean="0">
                <a:ea typeface="ＭＳ Ｐゴシック" pitchFamily="34" charset="-128"/>
              </a:rPr>
              <a:t>una indennità pari a 15 mensilità di retribuzione </a:t>
            </a:r>
            <a:r>
              <a:rPr lang="it-IT" altLang="it-IT" sz="2000" dirty="0" smtClean="0">
                <a:ea typeface="ＭＳ Ｐゴシック" pitchFamily="34" charset="-128"/>
              </a:rPr>
              <a:t>globale di fatto non soggetta a contribuzione (art. 18, comma III)</a:t>
            </a:r>
          </a:p>
          <a:p>
            <a:pPr>
              <a:defRPr/>
            </a:pPr>
            <a:endParaRPr lang="it-IT" altLang="it-IT" sz="2000" dirty="0" smtClean="0">
              <a:ea typeface="ＭＳ Ｐゴシック" pitchFamily="34" charset="-128"/>
            </a:endParaRPr>
          </a:p>
          <a:p>
            <a:pPr>
              <a:defRPr/>
            </a:pPr>
            <a:endParaRPr lang="it-IT" altLang="it-IT" sz="2400" dirty="0" smtClean="0">
              <a:ea typeface="ＭＳ Ｐゴシック" pitchFamily="34" charset="-128"/>
            </a:endParaRPr>
          </a:p>
          <a:p>
            <a:pPr>
              <a:defRPr/>
            </a:pPr>
            <a:endParaRPr lang="it-IT" altLang="it-IT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7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FBF267-6B74-4AD2-8A47-10CE5CD98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Applicazione art. 18 comporta</a:t>
            </a:r>
            <a:endParaRPr lang="it-IT" sz="4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EBF2609-0448-4EA0-A824-7D5E3CC65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it-IT" sz="4500" b="1" dirty="0" smtClean="0">
                <a:solidFill>
                  <a:schemeClr val="accent3">
                    <a:lumMod val="50000"/>
                  </a:schemeClr>
                </a:solidFill>
              </a:rPr>
              <a:t>Reintegrazione nel posto di lavoro</a:t>
            </a:r>
            <a:endParaRPr lang="it-IT" sz="45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just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 smtClean="0"/>
              <a:t>Risarcimento danno in misura pari a tutte le retribuzioni perse dal giorno del </a:t>
            </a:r>
            <a:r>
              <a:rPr lang="it-IT" dirty="0" err="1" smtClean="0"/>
              <a:t>lic</a:t>
            </a:r>
            <a:r>
              <a:rPr lang="it-IT" dirty="0" smtClean="0"/>
              <a:t>. a quello della effettiva reintegrazione (minimo 5 mensilità) + contributi, dedotto quanto percepito nel periodo di estromissione per effetto di altre attività lavorative</a:t>
            </a:r>
            <a:endParaRPr lang="it-IT" dirty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7349625-0195-46E0-A382-9435703A3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it-IT" sz="4400" b="1" dirty="0" smtClean="0">
                <a:solidFill>
                  <a:schemeClr val="accent3">
                    <a:lumMod val="50000"/>
                  </a:schemeClr>
                </a:solidFill>
              </a:rPr>
              <a:t>Indennità sostitutiva della reintegrazione</a:t>
            </a:r>
            <a:endParaRPr lang="it-IT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endParaRPr lang="it-IT" dirty="0" smtClean="0"/>
          </a:p>
          <a:p>
            <a:pPr marL="82296" indent="0" algn="ctr">
              <a:buNone/>
            </a:pPr>
            <a:endParaRPr lang="it-IT" dirty="0"/>
          </a:p>
          <a:p>
            <a:pPr lvl="0" algn="just">
              <a:buClr>
                <a:srgbClr val="3891A7"/>
              </a:buClr>
              <a:buFont typeface="Wingdings" panose="05000000000000000000" pitchFamily="2" charset="2"/>
              <a:buChar char="q"/>
            </a:pPr>
            <a:r>
              <a:rPr lang="it-IT" dirty="0">
                <a:solidFill>
                  <a:prstClr val="black"/>
                </a:solidFill>
              </a:rPr>
              <a:t>Risarcimento danno </a:t>
            </a:r>
            <a:endParaRPr lang="it-IT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3891A7"/>
              </a:buCl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prstClr val="black"/>
                </a:solidFill>
              </a:rPr>
              <a:t>Indennità pari 15 mensilità senza contributi</a:t>
            </a:r>
          </a:p>
          <a:p>
            <a:pPr marL="82296" indent="0" algn="ctr">
              <a:buNone/>
            </a:pPr>
            <a:endParaRPr lang="it-IT" dirty="0"/>
          </a:p>
          <a:p>
            <a:pPr marL="82296" indent="0" algn="ctr">
              <a:buNone/>
            </a:pPr>
            <a:endParaRPr lang="it-IT" b="1" u="sng" dirty="0"/>
          </a:p>
          <a:p>
            <a:pPr marL="82296" indent="0" algn="ctr">
              <a:buNone/>
            </a:pPr>
            <a:endParaRPr lang="it-IT" dirty="0"/>
          </a:p>
          <a:p>
            <a:pPr marL="82296" indent="0" algn="just">
              <a:buNone/>
            </a:pPr>
            <a:endParaRPr lang="it-IT" dirty="0" smtClean="0"/>
          </a:p>
          <a:p>
            <a:pPr marL="82296" indent="0" algn="ctr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82296" indent="0" algn="ctr">
              <a:buNone/>
            </a:pPr>
            <a:endParaRPr lang="it-IT" dirty="0"/>
          </a:p>
          <a:p>
            <a:pPr marL="82296" indent="0" algn="ctr">
              <a:buNone/>
            </a:pP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CD7AEE8-CAD1-4737-8463-8CF0B676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205B-4E85-4309-98B0-C62A84295C6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924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13088E-6638-4E34-98A2-0D7B6B3F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325562"/>
          </a:xfrm>
        </p:spPr>
        <p:txBody>
          <a:bodyPr>
            <a:normAutofit/>
          </a:bodyPr>
          <a:lstStyle/>
          <a:p>
            <a:pPr algn="ctr"/>
            <a:r>
              <a:rPr lang="it-IT" sz="3400" b="1" dirty="0" smtClean="0"/>
              <a:t>Tutela del segnalante</a:t>
            </a:r>
            <a:endParaRPr lang="it-IT" sz="2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00ACDE-F621-4F1B-939E-68766286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352550"/>
            <a:ext cx="9997440" cy="4656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2663E"/>
                </a:solidFill>
              </a:rPr>
              <a:t>Sanzioni a carico di colui che viola le misure di tutela contro il segnalante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Art</a:t>
            </a:r>
            <a:r>
              <a:rPr lang="it-IT" dirty="0"/>
              <a:t>. 2 bis: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/>
              <a:t>I modelli di cui alla lettera a) del comma 1 </a:t>
            </a:r>
            <a:r>
              <a:rPr lang="it-IT" i="1" dirty="0" smtClean="0"/>
              <a:t>prevedono: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i="1" dirty="0" smtClean="0"/>
              <a:t> </a:t>
            </a:r>
            <a:r>
              <a:rPr lang="it-IT" i="1" dirty="0"/>
              <a:t>… canali [che] garantiscono la </a:t>
            </a:r>
            <a:r>
              <a:rPr lang="it-IT" b="1" i="1" dirty="0"/>
              <a:t>riservatezza dell’identità del segnalante nelle attività di gestione della segnalazione</a:t>
            </a:r>
            <a:r>
              <a:rPr lang="it-IT" i="1" dirty="0"/>
              <a:t>; b) almeno un canale alternativo di segnalazione idoneo a garantire, con </a:t>
            </a:r>
            <a:r>
              <a:rPr lang="it-IT" b="1" i="1" dirty="0"/>
              <a:t>modalità informatiche</a:t>
            </a:r>
            <a:r>
              <a:rPr lang="it-IT" i="1" dirty="0"/>
              <a:t>, la </a:t>
            </a:r>
            <a:r>
              <a:rPr lang="it-IT" b="1" i="1" dirty="0"/>
              <a:t>riservatezza dell’identità del segnalante</a:t>
            </a:r>
            <a:r>
              <a:rPr lang="it-IT" i="1" dirty="0" smtClean="0"/>
              <a:t>»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it-IT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i="1" dirty="0" err="1" smtClean="0"/>
              <a:t>lett</a:t>
            </a:r>
            <a:r>
              <a:rPr lang="it-IT" i="1" dirty="0"/>
              <a:t>. e), </a:t>
            </a:r>
            <a:r>
              <a:rPr lang="it-IT" b="1" i="1" dirty="0"/>
              <a:t>sanzioni nei confronti di chi viola le misure di tutela del segnalante</a:t>
            </a:r>
            <a:r>
              <a:rPr lang="it-IT" i="1" dirty="0" smtClean="0"/>
              <a:t>…»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0463D2D-7CBD-4637-AFFD-6367D92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1205B-4E85-4309-98B0-C62A84295C6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80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13088E-6638-4E34-98A2-0D7B6B3F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7444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400" b="1" dirty="0"/>
              <a:t>Sanzioni a carico del segnalante</a:t>
            </a:r>
            <a:endParaRPr lang="it-IT" sz="2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00ACDE-F621-4F1B-939E-68766286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044" y="1162050"/>
            <a:ext cx="9997440" cy="46563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Art</a:t>
            </a:r>
            <a:r>
              <a:rPr lang="it-IT" sz="2800" dirty="0"/>
              <a:t>. 2 </a:t>
            </a:r>
            <a:r>
              <a:rPr lang="it-IT" sz="2800" dirty="0" smtClean="0"/>
              <a:t>bis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«</a:t>
            </a:r>
            <a:r>
              <a:rPr lang="it-IT" sz="2800" i="1" dirty="0"/>
              <a:t>I modelli di cui alla lettera a) del comma 1 prevedono … d) nel sistema disciplinare adottato ai sensi del comma 2, lett. e), </a:t>
            </a:r>
            <a:r>
              <a:rPr lang="it-IT" sz="2800" b="1" i="1" dirty="0"/>
              <a:t>sanzioni nei confronti</a:t>
            </a:r>
            <a:r>
              <a:rPr lang="it-IT" sz="2800" i="1" dirty="0"/>
              <a:t>…</a:t>
            </a:r>
            <a:r>
              <a:rPr lang="it-IT" sz="2800" b="1" i="1" dirty="0"/>
              <a:t> </a:t>
            </a:r>
            <a:r>
              <a:rPr lang="it-IT" sz="2800" i="1" dirty="0"/>
              <a:t>effettua con </a:t>
            </a:r>
            <a:r>
              <a:rPr lang="it-IT" sz="2800" b="1" i="1" dirty="0"/>
              <a:t>dolo o colpa grave </a:t>
            </a:r>
            <a:r>
              <a:rPr lang="it-IT" sz="2800" i="1" dirty="0"/>
              <a:t>segnalazioni che si </a:t>
            </a:r>
            <a:r>
              <a:rPr lang="it-IT" sz="2800" b="1" i="1" dirty="0"/>
              <a:t>rivelano infondate</a:t>
            </a:r>
            <a:r>
              <a:rPr lang="it-IT" sz="2800" b="1" i="1" dirty="0" smtClean="0"/>
              <a:t>»</a:t>
            </a:r>
          </a:p>
          <a:p>
            <a:pPr marL="0" indent="0" algn="just">
              <a:buNone/>
            </a:pPr>
            <a:r>
              <a:rPr lang="it-IT" sz="2800" b="1" i="1" dirty="0" smtClean="0"/>
              <a:t>«</a:t>
            </a:r>
            <a:r>
              <a:rPr lang="it-IT" sz="2800" i="1" dirty="0" smtClean="0"/>
              <a:t>Che si rilevano</a:t>
            </a:r>
            <a:r>
              <a:rPr lang="it-IT" sz="2800" b="1" i="1" dirty="0" smtClean="0"/>
              <a:t>» </a:t>
            </a:r>
            <a:r>
              <a:rPr lang="it-IT" sz="2800" dirty="0" smtClean="0"/>
              <a:t> significa che ad un esame ex post, quindi è una valutazione oggettiva temperata però dall’elemento soggettivo, che deve essere il dolo o la colpa grave</a:t>
            </a:r>
            <a:endParaRPr lang="it-IT" sz="2800" i="1" dirty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0463D2D-7CBD-4637-AFFD-6367D92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1205B-4E85-4309-98B0-C62A84295C6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50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13088E-6638-4E34-98A2-0D7B6B3F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325562"/>
          </a:xfrm>
        </p:spPr>
        <p:txBody>
          <a:bodyPr>
            <a:normAutofit/>
          </a:bodyPr>
          <a:lstStyle/>
          <a:p>
            <a:pPr algn="ctr"/>
            <a:r>
              <a:rPr lang="it-IT" sz="3400" b="1" dirty="0"/>
              <a:t>Segue: contenuto delle tutele</a:t>
            </a:r>
            <a:endParaRPr lang="it-IT" sz="2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00ACDE-F621-4F1B-939E-68766286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352550"/>
            <a:ext cx="9997440" cy="4656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3800" b="1" dirty="0">
                <a:solidFill>
                  <a:srgbClr val="12663E"/>
                </a:solidFill>
              </a:rPr>
              <a:t>Divieto di atti illeciti contro il segnalante</a:t>
            </a:r>
          </a:p>
          <a:p>
            <a:pPr marL="0" indent="0" algn="just">
              <a:buNone/>
            </a:pPr>
            <a:r>
              <a:rPr lang="it-IT" dirty="0"/>
              <a:t>Art. 2 bis: «</a:t>
            </a:r>
            <a:r>
              <a:rPr lang="it-IT" i="1" dirty="0"/>
              <a:t>I modelli di cui alla lettera a) del comma 1 prevedono … c) il divieto di </a:t>
            </a:r>
            <a:r>
              <a:rPr lang="it-IT" b="1" i="1" dirty="0"/>
              <a:t>atti di ritorsione o discriminatori</a:t>
            </a:r>
            <a:r>
              <a:rPr lang="it-IT" i="1" dirty="0"/>
              <a:t>, diretti o indiretti, nei confronti del segnalante per motivi collegati, direttamente o indirettamente, alla segnalazione»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3800" b="1" dirty="0">
                <a:solidFill>
                  <a:srgbClr val="12663E"/>
                </a:solidFill>
              </a:rPr>
              <a:t>Sistema di denuncia degli atti illeciti</a:t>
            </a:r>
          </a:p>
          <a:p>
            <a:pPr marL="0" indent="0" algn="just">
              <a:buNone/>
            </a:pPr>
            <a:r>
              <a:rPr lang="it-IT" dirty="0"/>
              <a:t>Art. 2 ter: «</a:t>
            </a:r>
            <a:r>
              <a:rPr lang="it-IT" i="1" dirty="0"/>
              <a:t>L’</a:t>
            </a:r>
            <a:r>
              <a:rPr lang="it-IT" b="1" i="1" dirty="0"/>
              <a:t>adozione di misure discriminatorie </a:t>
            </a:r>
            <a:r>
              <a:rPr lang="it-IT" i="1" dirty="0"/>
              <a:t>nei confronti dei soggetti che effettuano la segnalazione di cui al comma 2 bis può essere </a:t>
            </a:r>
            <a:r>
              <a:rPr lang="it-IT" b="1" i="1" dirty="0"/>
              <a:t>denunciata all’Ispettorato Nazionale del Lavoro</a:t>
            </a:r>
            <a:r>
              <a:rPr lang="it-IT" i="1" dirty="0"/>
              <a:t>, per i provvedimenti di propria competenza, oltre che dal segnalante, anche dall’organizzazione sindacale indicata dal medesimo»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0463D2D-7CBD-4637-AFFD-6367D92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1205B-4E85-4309-98B0-C62A84295C6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11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13088E-6638-4E34-98A2-0D7B6B3F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7444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400" b="1" dirty="0"/>
              <a:t>Tutele nell’ambito del rapporto di lavoro</a:t>
            </a:r>
            <a:endParaRPr lang="it-IT" sz="2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00ACDE-F621-4F1B-939E-68766286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352550"/>
            <a:ext cx="9997440" cy="4656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12663E"/>
                </a:solidFill>
              </a:rPr>
              <a:t>Conseguenze sugli atti inerenti il rapporto di lavoro</a:t>
            </a:r>
          </a:p>
          <a:p>
            <a:pPr marL="0" indent="0" algn="just">
              <a:buNone/>
            </a:pPr>
            <a:endParaRPr lang="it-IT" b="1" dirty="0">
              <a:solidFill>
                <a:srgbClr val="12663E"/>
              </a:solidFill>
            </a:endParaRPr>
          </a:p>
          <a:p>
            <a:pPr marL="0" indent="0" algn="just">
              <a:buNone/>
            </a:pPr>
            <a:r>
              <a:rPr lang="it-IT" dirty="0"/>
              <a:t>Art. 2 quater: «</a:t>
            </a:r>
            <a:r>
              <a:rPr lang="it-IT" i="1" dirty="0"/>
              <a:t>Il </a:t>
            </a:r>
            <a:r>
              <a:rPr lang="it-IT" b="1" i="1" dirty="0"/>
              <a:t>licenziamento ritorsivo </a:t>
            </a:r>
            <a:r>
              <a:rPr lang="it-IT" i="1" dirty="0"/>
              <a:t>o </a:t>
            </a:r>
            <a:r>
              <a:rPr lang="it-IT" b="1" i="1" dirty="0"/>
              <a:t>discriminatorio</a:t>
            </a:r>
            <a:r>
              <a:rPr lang="it-IT" i="1" dirty="0"/>
              <a:t> del soggetto segnalante è </a:t>
            </a:r>
            <a:r>
              <a:rPr lang="it-IT" b="1" i="1" u="sng" dirty="0"/>
              <a:t>nullo</a:t>
            </a:r>
            <a:r>
              <a:rPr lang="it-IT" i="1" dirty="0"/>
              <a:t>. Sono altresì </a:t>
            </a:r>
            <a:r>
              <a:rPr lang="it-IT" b="1" i="1" u="sng" dirty="0"/>
              <a:t>nulli</a:t>
            </a:r>
            <a:r>
              <a:rPr lang="it-IT" i="1" dirty="0"/>
              <a:t> il </a:t>
            </a:r>
            <a:r>
              <a:rPr lang="it-IT" b="1" i="1" dirty="0"/>
              <a:t>mutamento delle mansioni</a:t>
            </a:r>
            <a:r>
              <a:rPr lang="it-IT" i="1" dirty="0"/>
              <a:t> ai sensi dell’art. 2103 c.c., nonché qualsiasi altra </a:t>
            </a:r>
            <a:r>
              <a:rPr lang="it-IT" b="1" i="1" dirty="0"/>
              <a:t>misura ritorsiva </a:t>
            </a:r>
            <a:r>
              <a:rPr lang="it-IT" i="1" dirty="0"/>
              <a:t>o </a:t>
            </a:r>
            <a:r>
              <a:rPr lang="it-IT" b="1" i="1" dirty="0"/>
              <a:t>discriminatoria</a:t>
            </a:r>
            <a:r>
              <a:rPr lang="it-IT" i="1" dirty="0"/>
              <a:t> adottata nei confronti del segnalante.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r>
              <a:rPr lang="it-IT" i="1" dirty="0"/>
              <a:t>È </a:t>
            </a:r>
            <a:r>
              <a:rPr lang="it-IT" b="1" i="1" dirty="0"/>
              <a:t>onere del datore di lavoro, </a:t>
            </a:r>
            <a:r>
              <a:rPr lang="it-IT" i="1" dirty="0"/>
              <a:t>in caso di controversie legate all’irrogazione di sanzioni disciplinari, o a demansionamenti, licenziamenti, trasferimenti, o sottoposizione del segnalante ad altra </a:t>
            </a:r>
            <a:r>
              <a:rPr lang="it-IT" b="1" i="1" u="heavy" dirty="0">
                <a:solidFill>
                  <a:srgbClr val="FF0000"/>
                </a:solidFill>
              </a:rPr>
              <a:t>misura organizzativa avente effetti negativi</a:t>
            </a:r>
            <a:r>
              <a:rPr lang="it-IT" i="1" dirty="0"/>
              <a:t>, diretti o indiretti, sulle condizioni di lavoro, successivi alla presentazione delle segnalazione, dimostrare che tali misure sono fondate su ragioni estranee alla segnalazione stessa»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0463D2D-7CBD-4637-AFFD-6367D92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21205B-4E85-4309-98B0-C62A84295C6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38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1102784" y="198438"/>
            <a:ext cx="10363200" cy="1143000"/>
          </a:xfrm>
        </p:spPr>
        <p:txBody>
          <a:bodyPr/>
          <a:lstStyle/>
          <a:p>
            <a:pPr marL="15875" algn="ctr" eaLnBrk="1" hangingPunct="1">
              <a:spcAft>
                <a:spcPts val="2725"/>
              </a:spcAft>
            </a:pPr>
            <a:r>
              <a:rPr lang="it-IT" altLang="it-IT" sz="30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it-IT" altLang="it-IT" sz="30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</a:br>
            <a:r>
              <a:rPr lang="it-IT" altLang="it-IT" sz="28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  <a:t>Norme che regolano il lic. del dirigente</a:t>
            </a:r>
            <a:endParaRPr lang="it-IT" altLang="it-IT" sz="2800" b="1" smtClean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A5C7B0-8B84-460A-AD79-96B08ED78613}" type="slidenum">
              <a:rPr lang="it-IT" altLang="it-IT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000" smtClean="0"/>
          </a:p>
        </p:txBody>
      </p:sp>
      <p:sp>
        <p:nvSpPr>
          <p:cNvPr id="2150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000" b="1" u="sng" dirty="0" smtClean="0">
                <a:ea typeface="ＭＳ Ｐゴシック" pitchFamily="34" charset="-128"/>
              </a:rPr>
              <a:t>Art. 2119 c.c.</a:t>
            </a:r>
            <a:r>
              <a:rPr lang="it-IT" altLang="it-IT" sz="2000" dirty="0" smtClean="0">
                <a:ea typeface="ＭＳ Ｐゴシック" pitchFamily="34" charset="-128"/>
              </a:rPr>
              <a:t> : </a:t>
            </a:r>
            <a:r>
              <a:rPr lang="it-IT" altLang="it-IT" sz="2000" dirty="0" err="1" smtClean="0">
                <a:ea typeface="ＭＳ Ｐゴシック" pitchFamily="34" charset="-128"/>
              </a:rPr>
              <a:t>lic</a:t>
            </a:r>
            <a:r>
              <a:rPr lang="it-IT" altLang="it-IT" sz="2000" dirty="0" smtClean="0">
                <a:ea typeface="ＭＳ Ｐゴシック" pitchFamily="34" charset="-128"/>
              </a:rPr>
              <a:t>. senza preavviso solo qualora vi sia una «</a:t>
            </a:r>
            <a:r>
              <a:rPr lang="it-IT" altLang="it-IT" sz="2000" i="1" dirty="0" smtClean="0">
                <a:ea typeface="ＭＳ Ｐゴシック" pitchFamily="34" charset="-128"/>
              </a:rPr>
              <a:t>causa che non consenta la prosecuzione neppure provvisoria del rapporto di lavoro</a:t>
            </a:r>
            <a:r>
              <a:rPr lang="it-IT" altLang="it-IT" sz="2000" dirty="0" smtClean="0">
                <a:ea typeface="ＭＳ Ｐゴシック" pitchFamily="34" charset="-128"/>
              </a:rPr>
              <a:t>»</a:t>
            </a:r>
          </a:p>
          <a:p>
            <a:r>
              <a:rPr lang="it-IT" altLang="it-IT" sz="2000" b="1" u="sng" dirty="0" smtClean="0">
                <a:ea typeface="ＭＳ Ｐゴシック" pitchFamily="34" charset="-128"/>
              </a:rPr>
              <a:t>Art. 7 L. 300/1970: </a:t>
            </a:r>
            <a:r>
              <a:rPr lang="it-IT" altLang="it-IT" sz="2000" dirty="0" smtClean="0">
                <a:ea typeface="ＭＳ Ｐゴシック" pitchFamily="34" charset="-128"/>
              </a:rPr>
              <a:t>se il </a:t>
            </a:r>
            <a:r>
              <a:rPr lang="it-IT" altLang="it-IT" sz="2000" dirty="0" err="1" smtClean="0">
                <a:ea typeface="ＭＳ Ｐゴシック" pitchFamily="34" charset="-128"/>
              </a:rPr>
              <a:t>lic</a:t>
            </a:r>
            <a:r>
              <a:rPr lang="it-IT" altLang="it-IT" sz="2000" dirty="0" smtClean="0">
                <a:ea typeface="ＭＳ Ｐゴシック" pitchFamily="34" charset="-128"/>
              </a:rPr>
              <a:t>. viene intimato per colpa del dirigente occorre rispettare il procedimento disciplinare (contestazione per iscritto, cinque giorni di tempo per rispondere), altrimenti è ingiustificato e spetta l’indennità supplementare (</a:t>
            </a:r>
            <a:r>
              <a:rPr lang="it-IT" altLang="it-IT" sz="2000" dirty="0" err="1" smtClean="0">
                <a:ea typeface="ＭＳ Ｐゴシック" pitchFamily="34" charset="-128"/>
              </a:rPr>
              <a:t>Cass</a:t>
            </a:r>
            <a:r>
              <a:rPr lang="it-IT" altLang="it-IT" sz="2000" dirty="0" smtClean="0">
                <a:ea typeface="ＭＳ Ｐゴシック" pitchFamily="34" charset="-128"/>
              </a:rPr>
              <a:t>. 10/2/2015, n. 2553)</a:t>
            </a:r>
            <a:endParaRPr lang="it-IT" altLang="it-IT" sz="2000" b="1" u="sng" dirty="0" smtClean="0">
              <a:ea typeface="ＭＳ Ｐゴシック" pitchFamily="34" charset="-128"/>
            </a:endParaRPr>
          </a:p>
          <a:p>
            <a:r>
              <a:rPr lang="it-IT" altLang="it-IT" sz="2000" b="1" u="sng" dirty="0" smtClean="0">
                <a:ea typeface="ＭＳ Ｐゴシック" pitchFamily="34" charset="-128"/>
              </a:rPr>
              <a:t>Art. 19 CCNL</a:t>
            </a:r>
            <a:r>
              <a:rPr lang="it-IT" altLang="it-IT" sz="2000" dirty="0" smtClean="0">
                <a:ea typeface="ＭＳ Ｐゴシック" pitchFamily="34" charset="-128"/>
              </a:rPr>
              <a:t>: il </a:t>
            </a:r>
            <a:r>
              <a:rPr lang="it-IT" altLang="it-IT" sz="2000" dirty="0" err="1" smtClean="0">
                <a:ea typeface="ＭＳ Ｐゴシック" pitchFamily="34" charset="-128"/>
              </a:rPr>
              <a:t>lic</a:t>
            </a:r>
            <a:r>
              <a:rPr lang="it-IT" altLang="it-IT" sz="2000" dirty="0" smtClean="0">
                <a:ea typeface="ＭＳ Ｐゴシック" pitchFamily="34" charset="-128"/>
              </a:rPr>
              <a:t>. deve essere «</a:t>
            </a:r>
            <a:r>
              <a:rPr lang="it-IT" altLang="it-IT" sz="2000" i="1" dirty="0" smtClean="0">
                <a:ea typeface="ＭＳ Ｐゴシック" pitchFamily="34" charset="-128"/>
              </a:rPr>
              <a:t>giustificato</a:t>
            </a:r>
            <a:r>
              <a:rPr lang="it-IT" altLang="it-IT" sz="2000" dirty="0" smtClean="0">
                <a:ea typeface="ＭＳ Ｐゴシック" pitchFamily="34" charset="-128"/>
              </a:rPr>
              <a:t>», altrimenti è dovuta l’indennità supplementare</a:t>
            </a:r>
          </a:p>
          <a:p>
            <a:r>
              <a:rPr lang="it-IT" altLang="it-IT" sz="2000" dirty="0" smtClean="0">
                <a:ea typeface="ＭＳ Ｐゴシック" pitchFamily="34" charset="-128"/>
              </a:rPr>
              <a:t>Il </a:t>
            </a:r>
            <a:r>
              <a:rPr lang="it-IT" altLang="it-IT" sz="2000" dirty="0" err="1" smtClean="0">
                <a:ea typeface="ＭＳ Ｐゴシック" pitchFamily="34" charset="-128"/>
              </a:rPr>
              <a:t>lic</a:t>
            </a:r>
            <a:r>
              <a:rPr lang="it-IT" altLang="it-IT" sz="2000" dirty="0" smtClean="0">
                <a:ea typeface="ＭＳ Ｐゴシック" pitchFamily="34" charset="-128"/>
              </a:rPr>
              <a:t>. è nullo (</a:t>
            </a:r>
            <a:r>
              <a:rPr lang="it-IT" altLang="it-IT" sz="2000" b="1" u="sng" dirty="0" smtClean="0">
                <a:ea typeface="ＭＳ Ｐゴシック" pitchFamily="34" charset="-128"/>
              </a:rPr>
              <a:t>art. 18, I comma, L. 300/1970</a:t>
            </a:r>
            <a:r>
              <a:rPr lang="it-IT" altLang="it-IT" sz="2000" dirty="0" smtClean="0">
                <a:ea typeface="ＭＳ Ｐゴシック" pitchFamily="34" charset="-128"/>
              </a:rPr>
              <a:t>) in una serie di ipotesi previste dalla legge (discriminatorio, maternità, matrimonio, ragioni sindacali, per ritorsione e nelle altre ipotesi in cui la nullità sia prevista dalla legge) </a:t>
            </a:r>
          </a:p>
          <a:p>
            <a:pPr>
              <a:buFontTx/>
              <a:buChar char="-"/>
            </a:pPr>
            <a:endParaRPr lang="it-IT" altLang="it-IT" sz="1400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it-IT" altLang="it-IT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b="1" smtClean="0">
                <a:solidFill>
                  <a:srgbClr val="535153"/>
                </a:solidFill>
                <a:latin typeface="Arial" charset="0"/>
                <a:ea typeface="ＭＳ Ｐゴシック" pitchFamily="34" charset="-128"/>
              </a:rPr>
              <a:t>Cosa spetta in caso di licenziamento</a:t>
            </a:r>
            <a:endParaRPr lang="it-IT" altLang="it-IT" sz="3200" smtClean="0">
              <a:ea typeface="ＭＳ Ｐゴシック" pitchFamily="34" charset="-128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BF88CC-80B1-4BD1-B436-9C1DC36BC209}" type="slidenum">
              <a:rPr lang="it-IT" altLang="it-IT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it-IT" altLang="it-IT" sz="100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528233" y="2205039"/>
            <a:ext cx="220980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preavviso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2499785" y="2768601"/>
            <a:ext cx="1905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559" name="CasellaDiTesto 6"/>
          <p:cNvSpPr txBox="1">
            <a:spLocks noChangeArrowheads="1"/>
          </p:cNvSpPr>
          <p:nvPr/>
        </p:nvSpPr>
        <p:spPr bwMode="auto">
          <a:xfrm>
            <a:off x="1327151" y="3357564"/>
            <a:ext cx="234738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/>
              <a:t>Se non c’è «</a:t>
            </a:r>
            <a:r>
              <a:rPr lang="it-IT" altLang="it-IT" sz="1600" i="1"/>
              <a:t>giusta causa</a:t>
            </a:r>
            <a:r>
              <a:rPr lang="it-IT" altLang="it-IT" sz="1600"/>
              <a:t>» ex art. 2119 c.c. cioè una «</a:t>
            </a:r>
            <a:r>
              <a:rPr lang="it-IT" altLang="it-IT" sz="1600" i="1"/>
              <a:t>causa che non consente la prosecuzione neppure provvisoria del rapporto</a:t>
            </a:r>
            <a:r>
              <a:rPr lang="it-IT" altLang="it-IT" sz="1600"/>
              <a:t>»</a:t>
            </a:r>
          </a:p>
        </p:txBody>
      </p:sp>
      <p:sp>
        <p:nvSpPr>
          <p:cNvPr id="23560" name="CasellaDiTesto 8"/>
          <p:cNvSpPr txBox="1">
            <a:spLocks noChangeArrowheads="1"/>
          </p:cNvSpPr>
          <p:nvPr/>
        </p:nvSpPr>
        <p:spPr bwMode="auto">
          <a:xfrm>
            <a:off x="4464051" y="2168526"/>
            <a:ext cx="105621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4000"/>
              <a:t>+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383867" y="2159001"/>
            <a:ext cx="24955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indennità supplementare</a:t>
            </a:r>
          </a:p>
        </p:txBody>
      </p:sp>
      <p:sp>
        <p:nvSpPr>
          <p:cNvPr id="12" name="Freccia in giù 11"/>
          <p:cNvSpPr/>
          <p:nvPr/>
        </p:nvSpPr>
        <p:spPr>
          <a:xfrm>
            <a:off x="7330017" y="2947988"/>
            <a:ext cx="192616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563" name="CasellaDiTesto 12"/>
          <p:cNvSpPr txBox="1">
            <a:spLocks noChangeArrowheads="1"/>
          </p:cNvSpPr>
          <p:nvPr/>
        </p:nvSpPr>
        <p:spPr bwMode="auto">
          <a:xfrm>
            <a:off x="6178551" y="3670301"/>
            <a:ext cx="21653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/>
              <a:t>Se il licenziamento è «</a:t>
            </a:r>
            <a:r>
              <a:rPr lang="it-IT" altLang="it-IT" sz="1800" i="1" dirty="0"/>
              <a:t>ingiustificato</a:t>
            </a:r>
            <a:r>
              <a:rPr lang="it-IT" altLang="it-IT" sz="1800" dirty="0"/>
              <a:t>» secondo l’art. 19 del CCNL</a:t>
            </a:r>
          </a:p>
        </p:txBody>
      </p:sp>
      <p:sp>
        <p:nvSpPr>
          <p:cNvPr id="20" name="Parentesi graffa chiusa 19"/>
          <p:cNvSpPr/>
          <p:nvPr/>
        </p:nvSpPr>
        <p:spPr>
          <a:xfrm>
            <a:off x="3373968" y="3365500"/>
            <a:ext cx="726017" cy="25463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4099985" y="3619500"/>
            <a:ext cx="1248833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600" dirty="0"/>
              <a:t>Minimo 6 mesi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099984" y="4886325"/>
            <a:ext cx="1420283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600" dirty="0"/>
              <a:t>Massimo 12 mesi a seconda dell’anzianità aziendale</a:t>
            </a:r>
          </a:p>
        </p:txBody>
      </p:sp>
      <p:sp>
        <p:nvSpPr>
          <p:cNvPr id="23" name="Parentesi graffa chiusa 22"/>
          <p:cNvSpPr/>
          <p:nvPr/>
        </p:nvSpPr>
        <p:spPr>
          <a:xfrm>
            <a:off x="8208433" y="3394075"/>
            <a:ext cx="863600" cy="2011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9264652" y="3625850"/>
            <a:ext cx="1248833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600" dirty="0"/>
              <a:t>Minimo 2 mesi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9264651" y="4779964"/>
            <a:ext cx="1824567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600" dirty="0"/>
              <a:t>Massimo  da 18 a 24 mesi a seconda dell’anzianità aziendale</a:t>
            </a:r>
          </a:p>
        </p:txBody>
      </p:sp>
    </p:spTree>
    <p:extLst>
      <p:ext uri="{BB962C8B-B14F-4D97-AF65-F5344CB8AC3E}">
        <p14:creationId xmlns:p14="http://schemas.microsoft.com/office/powerpoint/2010/main" xmlns="" val="149407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5603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0723B5-BDD2-4390-8334-9320C74F7D2B}" type="slidenum">
              <a:rPr lang="it-IT" altLang="it-IT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it-IT" sz="100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51617" y="2205039"/>
          <a:ext cx="8128000" cy="1849435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</a:tblGrid>
              <a:tr h="369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Anzianità del dirigente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Numero di mensilità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Fino a 6 anni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6 a 10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Oltre 10 e fino a 15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</a:tr>
              <a:tr h="3698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Oltre 15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121920" marR="121920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968501" y="333375"/>
            <a:ext cx="9215967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 preavviso di licenziamento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5399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6627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0D9949-466D-48F1-87D0-94D136ACD406}" type="slidenum">
              <a:rPr lang="it-IT" altLang="it-IT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it-IT" sz="100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51617" y="2205038"/>
          <a:ext cx="8128000" cy="2219328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Anzianità del dirigente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Numero di mensilità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Fino a 2 anni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2 a 6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4 a 8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Oltre 6 fino a 10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10 a 12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Oltre 10 fino a 15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12 a 18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EE8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Oltre 15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 18 a 24</a:t>
                      </a:r>
                    </a:p>
                  </a:txBody>
                  <a:tcPr marL="121920" marR="121920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BCD"/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968501" y="333375"/>
            <a:ext cx="9215967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L’indennità supplementare</a:t>
            </a:r>
          </a:p>
        </p:txBody>
      </p:sp>
    </p:spTree>
    <p:extLst>
      <p:ext uri="{BB962C8B-B14F-4D97-AF65-F5344CB8AC3E}">
        <p14:creationId xmlns:p14="http://schemas.microsoft.com/office/powerpoint/2010/main" xmlns="" val="36588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TM02900720[[fn=Integrale]]</Template>
  <TotalTime>5466</TotalTime>
  <Words>949</Words>
  <Application>Microsoft Office PowerPoint</Application>
  <PresentationFormat>Personalizzato</PresentationFormat>
  <Paragraphs>128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HDOfficeLightV0</vt:lpstr>
      <vt:lpstr>Solstizio</vt:lpstr>
      <vt:lpstr>Whistleblowing nel settore privato: evoluzione normativa e temi aperti</vt:lpstr>
      <vt:lpstr>Tutela del segnalante</vt:lpstr>
      <vt:lpstr>Sanzioni a carico del segnalante</vt:lpstr>
      <vt:lpstr>Segue: contenuto delle tutele</vt:lpstr>
      <vt:lpstr>Tutele nell’ambito del rapporto di lavoro</vt:lpstr>
      <vt:lpstr> Norme che regolano il lic. del dirigente</vt:lpstr>
      <vt:lpstr>Cosa spetta in caso di licenziamento</vt:lpstr>
      <vt:lpstr>Diapositiva 8</vt:lpstr>
      <vt:lpstr>Diapositiva 9</vt:lpstr>
      <vt:lpstr> Quali conseguenze per il licenziamento nullo?</vt:lpstr>
      <vt:lpstr>Applicazione art. 18 comporta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Welfare aziendale  e contrattazione di II livello</dc:title>
  <dc:creator>utente74</dc:creator>
  <cp:lastModifiedBy>riccardo.fanton</cp:lastModifiedBy>
  <cp:revision>497</cp:revision>
  <cp:lastPrinted>2018-03-27T13:33:50Z</cp:lastPrinted>
  <dcterms:created xsi:type="dcterms:W3CDTF">2017-02-20T13:29:33Z</dcterms:created>
  <dcterms:modified xsi:type="dcterms:W3CDTF">2018-03-28T09:34:26Z</dcterms:modified>
</cp:coreProperties>
</file>